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14" r:id="rId66"/>
    <p:sldId id="338" r:id="rId67"/>
    <p:sldId id="337" r:id="rId68"/>
    <p:sldId id="336" r:id="rId69"/>
    <p:sldId id="339" r:id="rId70"/>
    <p:sldId id="340" r:id="rId71"/>
    <p:sldId id="341" r:id="rId72"/>
    <p:sldId id="342" r:id="rId73"/>
    <p:sldId id="310" r:id="rId74"/>
    <p:sldId id="311" r:id="rId75"/>
    <p:sldId id="312" r:id="rId76"/>
    <p:sldId id="313" r:id="rId77"/>
    <p:sldId id="343" r:id="rId78"/>
    <p:sldId id="344"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p:scale>
          <a:sx n="125" d="100"/>
          <a:sy n="125" d="100"/>
        </p:scale>
        <p:origin x="-516" y="-4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11/22/2011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963" eaLnBrk="0" hangingPunct="0">
              <a:defRPr>
                <a:solidFill>
                  <a:schemeClr val="tx1"/>
                </a:solidFill>
                <a:latin typeface="Arial" charset="0"/>
              </a:defRPr>
            </a:lvl1pPr>
            <a:lvl2pPr marL="711300" indent="-273577" defTabSz="914963" eaLnBrk="0" hangingPunct="0">
              <a:defRPr>
                <a:solidFill>
                  <a:schemeClr val="tx1"/>
                </a:solidFill>
                <a:latin typeface="Arial" charset="0"/>
              </a:defRPr>
            </a:lvl2pPr>
            <a:lvl3pPr marL="1094308" indent="-218862" defTabSz="914963" eaLnBrk="0" hangingPunct="0">
              <a:defRPr>
                <a:solidFill>
                  <a:schemeClr val="tx1"/>
                </a:solidFill>
                <a:latin typeface="Arial" charset="0"/>
              </a:defRPr>
            </a:lvl3pPr>
            <a:lvl4pPr marL="1532031" indent="-218862" defTabSz="914963" eaLnBrk="0" hangingPunct="0">
              <a:defRPr>
                <a:solidFill>
                  <a:schemeClr val="tx1"/>
                </a:solidFill>
                <a:latin typeface="Arial" charset="0"/>
              </a:defRPr>
            </a:lvl4pPr>
            <a:lvl5pPr marL="1969755" indent="-218862" defTabSz="914963" eaLnBrk="0" hangingPunct="0">
              <a:defRPr>
                <a:solidFill>
                  <a:schemeClr val="tx1"/>
                </a:solidFill>
                <a:latin typeface="Arial" charset="0"/>
              </a:defRPr>
            </a:lvl5pPr>
            <a:lvl6pPr marL="2407478" indent="-218862" defTabSz="914963" eaLnBrk="0" fontAlgn="base" hangingPunct="0">
              <a:spcBef>
                <a:spcPct val="0"/>
              </a:spcBef>
              <a:spcAft>
                <a:spcPct val="0"/>
              </a:spcAft>
              <a:defRPr>
                <a:solidFill>
                  <a:schemeClr val="tx1"/>
                </a:solidFill>
                <a:latin typeface="Arial" charset="0"/>
              </a:defRPr>
            </a:lvl6pPr>
            <a:lvl7pPr marL="2845201" indent="-218862" defTabSz="914963" eaLnBrk="0" fontAlgn="base" hangingPunct="0">
              <a:spcBef>
                <a:spcPct val="0"/>
              </a:spcBef>
              <a:spcAft>
                <a:spcPct val="0"/>
              </a:spcAft>
              <a:defRPr>
                <a:solidFill>
                  <a:schemeClr val="tx1"/>
                </a:solidFill>
                <a:latin typeface="Arial" charset="0"/>
              </a:defRPr>
            </a:lvl7pPr>
            <a:lvl8pPr marL="3282925" indent="-218862" defTabSz="914963" eaLnBrk="0" fontAlgn="base" hangingPunct="0">
              <a:spcBef>
                <a:spcPct val="0"/>
              </a:spcBef>
              <a:spcAft>
                <a:spcPct val="0"/>
              </a:spcAft>
              <a:defRPr>
                <a:solidFill>
                  <a:schemeClr val="tx1"/>
                </a:solidFill>
                <a:latin typeface="Arial" charset="0"/>
              </a:defRPr>
            </a:lvl8pPr>
            <a:lvl9pPr marL="3720648" indent="-218862" defTabSz="914963" eaLnBrk="0" fontAlgn="base" hangingPunct="0">
              <a:spcBef>
                <a:spcPct val="0"/>
              </a:spcBef>
              <a:spcAft>
                <a:spcPct val="0"/>
              </a:spcAft>
              <a:defRPr>
                <a:solidFill>
                  <a:schemeClr val="tx1"/>
                </a:solidFill>
                <a:latin typeface="Arial" charset="0"/>
              </a:defRPr>
            </a:lvl9pPr>
          </a:lstStyle>
          <a:p>
            <a:pPr eaLnBrk="1" hangingPunct="1"/>
            <a:fld id="{448A1E22-3275-4965-8901-EDE16EFC6948}" type="slidenum">
              <a:rPr lang="en-US" smtClean="0"/>
              <a:pPr eaLnBrk="1" hangingPunct="1"/>
              <a:t>70</a:t>
            </a:fld>
            <a:endParaRPr lang="en-US"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Order of layers:</a:t>
            </a:r>
          </a:p>
          <a:p>
            <a:pPr eaLnBrk="1" hangingPunct="1"/>
            <a:r>
              <a:rPr lang="en-US" smtClean="0"/>
              <a:t>Resource labels (Clallum, Sequim, Clallam water)</a:t>
            </a:r>
          </a:p>
          <a:p>
            <a:pPr eaLnBrk="1" hangingPunct="1"/>
            <a:r>
              <a:rPr lang="en-US" smtClean="0"/>
              <a:t>Purple internet arrows and label</a:t>
            </a:r>
          </a:p>
          <a:p>
            <a:pPr eaLnBrk="1" hangingPunct="1"/>
            <a:r>
              <a:rPr lang="en-US" smtClean="0"/>
              <a:t>House etc, com bldg etc, water pump etc</a:t>
            </a:r>
          </a:p>
          <a:p>
            <a:pPr eaLnBrk="1" hangingPunct="1"/>
            <a:r>
              <a:rPr lang="en-US" smtClean="0"/>
              <a:t>Market</a:t>
            </a:r>
          </a:p>
          <a:p>
            <a:pPr eaLnBrk="1" hangingPunct="1"/>
            <a:r>
              <a:rPr lang="en-US" smtClean="0"/>
              <a:t>Market Graph</a:t>
            </a:r>
          </a:p>
          <a:p>
            <a:pPr eaLnBrk="1" hangingPunct="1"/>
            <a:r>
              <a:rPr lang="en-US" smtClean="0"/>
              <a:t>Bottom bubble</a:t>
            </a:r>
          </a:p>
          <a:p>
            <a:pPr eaLnBrk="1" hangingPunct="1"/>
            <a:r>
              <a:rPr lang="en-US" smtClean="0"/>
              <a:t>Left bubble</a:t>
            </a:r>
          </a:p>
          <a:p>
            <a:pPr eaLnBrk="1" hangingPunct="1"/>
            <a:r>
              <a:rPr lang="en-US" smtClean="0"/>
              <a:t>Right bubble</a:t>
            </a:r>
          </a:p>
          <a:p>
            <a:pPr eaLnBrk="1" hangingPunct="1"/>
            <a:r>
              <a:rPr lang="en-US" smtClean="0"/>
              <a:t>Hiding Oval for top bubble</a:t>
            </a:r>
          </a:p>
          <a:p>
            <a:pPr eaLnBrk="1" hangingPunct="1"/>
            <a:r>
              <a:rPr lang="en-US" smtClean="0"/>
              <a:t>Top bubble</a:t>
            </a:r>
          </a:p>
          <a:p>
            <a:pPr eaLnBrk="1" hangingPunct="1"/>
            <a:r>
              <a:rPr lang="en-US" smtClean="0"/>
              <a:t>All price/shape graphics</a:t>
            </a:r>
          </a:p>
          <a:p>
            <a:pPr eaLnBrk="1" hangingPunct="1"/>
            <a:r>
              <a:rPr lang="en-US" smtClean="0"/>
              <a:t>Price/shape frame</a:t>
            </a:r>
          </a:p>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marL="342857" indent="-342857" defTabSz="914285">
              <a:lnSpc>
                <a:spcPct val="65000"/>
              </a:lnSpc>
              <a:spcBef>
                <a:spcPts val="1200"/>
              </a:spcBef>
              <a:buClr>
                <a:schemeClr val="folHlink"/>
              </a:buClr>
              <a:buBlip>
                <a:blip r:embed="rId3"/>
              </a:buBlip>
              <a:defRPr/>
            </a:pPr>
            <a:r>
              <a:rPr lang="en-US" sz="2000" kern="0" dirty="0">
                <a:ea typeface="ＭＳ Ｐゴシック" pitchFamily="-109" charset="-128"/>
              </a:rPr>
              <a:t>What is GridLAB-D?</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time-series, life-cycle simulation for smart grid operations &amp; capacity expansion</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demand response, distributed generation/storage, automatic sectionalizing &amp; restoration</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simultaneous solution of net loads &amp; power flow</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prototypical feeders with U.S. weighting factors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open source, modular environment for </a:t>
            </a:r>
            <a:br>
              <a:rPr lang="en-US" u="sng" kern="0" dirty="0" smtClean="0">
                <a:latin typeface="+mn-lt"/>
                <a:ea typeface="ＭＳ Ｐゴシック" pitchFamily="-109" charset="-128"/>
              </a:rPr>
            </a:br>
            <a:r>
              <a:rPr lang="en-US" u="sng" kern="0" dirty="0" smtClean="0">
                <a:latin typeface="+mn-lt"/>
                <a:ea typeface="ＭＳ Ｐゴシック" pitchFamily="-109" charset="-128"/>
              </a:rPr>
              <a:t>collaboration, module contributions can be </a:t>
            </a:r>
            <a:br>
              <a:rPr lang="en-US" u="sng" kern="0" dirty="0" smtClean="0">
                <a:latin typeface="+mn-lt"/>
                <a:ea typeface="ＭＳ Ｐゴシック" pitchFamily="-109" charset="-128"/>
              </a:rPr>
            </a:br>
            <a:r>
              <a:rPr lang="en-US" u="sng" kern="0" dirty="0" smtClean="0">
                <a:latin typeface="+mn-lt"/>
                <a:ea typeface="ＭＳ Ｐゴシック" pitchFamily="-109" charset="-128"/>
              </a:rPr>
              <a:t>used to develop commercial products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commercial modules can be linked, but kept private</a:t>
            </a:r>
          </a:p>
          <a:p>
            <a:pPr marL="342857" indent="-342857" defTabSz="914285">
              <a:lnSpc>
                <a:spcPct val="65000"/>
              </a:lnSpc>
              <a:spcBef>
                <a:spcPts val="1200"/>
              </a:spcBef>
              <a:buClr>
                <a:schemeClr val="folHlink"/>
              </a:buClr>
              <a:buBlip>
                <a:blip r:embed="rId3"/>
              </a:buBlip>
              <a:defRPr/>
            </a:pPr>
            <a:r>
              <a:rPr lang="en-US" sz="2000" kern="0" dirty="0">
                <a:ea typeface="ＭＳ Ｐゴシック" pitchFamily="-109" charset="-128"/>
              </a:rPr>
              <a:t>Why simulate the smart grid?</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Evaluate the potential</a:t>
            </a:r>
            <a:r>
              <a:rPr lang="en-US" kern="0" dirty="0" smtClean="0">
                <a:ea typeface="ＭＳ Ｐゴシック" pitchFamily="-109" charset="-128"/>
              </a:rPr>
              <a:t> of new technologies &amp; operational strategies to save capital costs, improve reliability, &amp; provide benefits like ancillary services</a:t>
            </a:r>
          </a:p>
          <a:p>
            <a:pPr marL="742857" lvl="1" indent="-285713" defTabSz="914285">
              <a:lnSpc>
                <a:spcPct val="75000"/>
              </a:lnSpc>
              <a:spcBef>
                <a:spcPts val="1200"/>
              </a:spcBef>
              <a:buClr>
                <a:schemeClr val="tx2"/>
              </a:buClr>
              <a:buSzPct val="100000"/>
              <a:buFont typeface="Arial" pitchFamily="34" charset="0"/>
              <a:buChar char="•"/>
              <a:defRPr/>
            </a:pPr>
            <a:r>
              <a:rPr lang="en-US" sz="1800" u="sng" kern="0" dirty="0">
                <a:ea typeface="ＭＳ Ｐゴシック" pitchFamily="-109" charset="-128"/>
              </a:rPr>
              <a:t>Craft and refine</a:t>
            </a:r>
            <a:r>
              <a:rPr lang="en-US" sz="1800" kern="0" dirty="0">
                <a:ea typeface="ＭＳ Ｐゴシック" pitchFamily="-109" charset="-128"/>
              </a:rPr>
              <a:t> the characteristics of technologies and operational strategies to provide maximum benefit at the lowest cost</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Understand and quantify the synergies</a:t>
            </a:r>
            <a:r>
              <a:rPr lang="en-US" kern="0" dirty="0" smtClean="0">
                <a:ea typeface="ＭＳ Ｐゴシック" pitchFamily="-109" charset="-128"/>
              </a:rPr>
              <a:t> among smart grid technologies</a:t>
            </a:r>
          </a:p>
          <a:p>
            <a:pPr marL="742857" lvl="1" indent="-285713" defTabSz="914285">
              <a:lnSpc>
                <a:spcPct val="75000"/>
              </a:lnSpc>
              <a:spcBef>
                <a:spcPts val="1200"/>
              </a:spcBef>
              <a:buClr>
                <a:schemeClr val="tx2"/>
              </a:buClr>
              <a:buSzPct val="100000"/>
              <a:buFont typeface="Arial" pitchFamily="34" charset="0"/>
              <a:buChar char="•"/>
              <a:defRPr/>
            </a:pPr>
            <a:r>
              <a:rPr lang="en-US" sz="1800" u="sng" kern="0" dirty="0">
                <a:ea typeface="ＭＳ Ｐゴシック" pitchFamily="-109" charset="-128"/>
              </a:rPr>
              <a:t>Avoid unintended consequences</a:t>
            </a:r>
            <a:r>
              <a:rPr lang="en-US" sz="1800" kern="0" dirty="0">
                <a:ea typeface="ＭＳ Ｐゴシック" pitchFamily="-109" charset="-128"/>
              </a:rPr>
              <a:t> from utilizing distributed control strategies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Predict, evaluate, &amp; extrapolate</a:t>
            </a:r>
            <a:r>
              <a:rPr lang="en-US" i="1" kern="0" dirty="0" smtClean="0">
                <a:ea typeface="ＭＳ Ｐゴシック" pitchFamily="-109" charset="-128"/>
              </a:rPr>
              <a:t> </a:t>
            </a:r>
            <a:r>
              <a:rPr lang="en-US" kern="0" dirty="0" smtClean="0">
                <a:ea typeface="ＭＳ Ｐゴシック" pitchFamily="-109" charset="-128"/>
              </a:rPr>
              <a:t>deployment project results</a:t>
            </a:r>
            <a:endParaRPr lang="en-US" sz="1800" i="1" kern="0" dirty="0">
              <a:ea typeface="ＭＳ Ｐゴシック" pitchFamily="-109" charset="-128"/>
            </a:endParaRPr>
          </a:p>
          <a:p>
            <a:pPr>
              <a:defRPr/>
            </a:pPr>
            <a:endParaRPr lang="en-US" dirty="0" smtClean="0"/>
          </a:p>
          <a:p>
            <a:pPr>
              <a:defRPr/>
            </a:pPr>
            <a:endParaRPr lang="en-US" dirty="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10" indent="-285735" eaLnBrk="0" hangingPunct="0">
              <a:defRPr>
                <a:solidFill>
                  <a:schemeClr val="tx1"/>
                </a:solidFill>
                <a:latin typeface="Arial" charset="0"/>
              </a:defRPr>
            </a:lvl2pPr>
            <a:lvl3pPr marL="1142938" indent="-228588" eaLnBrk="0" hangingPunct="0">
              <a:defRPr>
                <a:solidFill>
                  <a:schemeClr val="tx1"/>
                </a:solidFill>
                <a:latin typeface="Arial" charset="0"/>
              </a:defRPr>
            </a:lvl3pPr>
            <a:lvl4pPr marL="1600115" indent="-228588" eaLnBrk="0" hangingPunct="0">
              <a:defRPr>
                <a:solidFill>
                  <a:schemeClr val="tx1"/>
                </a:solidFill>
                <a:latin typeface="Arial" charset="0"/>
              </a:defRPr>
            </a:lvl4pPr>
            <a:lvl5pPr marL="2057290" indent="-228588" eaLnBrk="0" hangingPunct="0">
              <a:defRPr>
                <a:solidFill>
                  <a:schemeClr val="tx1"/>
                </a:solidFill>
                <a:latin typeface="Arial" charset="0"/>
              </a:defRPr>
            </a:lvl5pPr>
            <a:lvl6pPr marL="2514465" indent="-228588" eaLnBrk="0" fontAlgn="base" hangingPunct="0">
              <a:spcBef>
                <a:spcPct val="0"/>
              </a:spcBef>
              <a:spcAft>
                <a:spcPct val="0"/>
              </a:spcAft>
              <a:defRPr>
                <a:solidFill>
                  <a:schemeClr val="tx1"/>
                </a:solidFill>
                <a:latin typeface="Arial" charset="0"/>
              </a:defRPr>
            </a:lvl6pPr>
            <a:lvl7pPr marL="2971641" indent="-228588" eaLnBrk="0" fontAlgn="base" hangingPunct="0">
              <a:spcBef>
                <a:spcPct val="0"/>
              </a:spcBef>
              <a:spcAft>
                <a:spcPct val="0"/>
              </a:spcAft>
              <a:defRPr>
                <a:solidFill>
                  <a:schemeClr val="tx1"/>
                </a:solidFill>
                <a:latin typeface="Arial" charset="0"/>
              </a:defRPr>
            </a:lvl7pPr>
            <a:lvl8pPr marL="3428817" indent="-228588" eaLnBrk="0" fontAlgn="base" hangingPunct="0">
              <a:spcBef>
                <a:spcPct val="0"/>
              </a:spcBef>
              <a:spcAft>
                <a:spcPct val="0"/>
              </a:spcAft>
              <a:defRPr>
                <a:solidFill>
                  <a:schemeClr val="tx1"/>
                </a:solidFill>
                <a:latin typeface="Arial" charset="0"/>
              </a:defRPr>
            </a:lvl8pPr>
            <a:lvl9pPr marL="3885991" indent="-228588" eaLnBrk="0" fontAlgn="base" hangingPunct="0">
              <a:spcBef>
                <a:spcPct val="0"/>
              </a:spcBef>
              <a:spcAft>
                <a:spcPct val="0"/>
              </a:spcAft>
              <a:defRPr>
                <a:solidFill>
                  <a:schemeClr val="tx1"/>
                </a:solidFill>
                <a:latin typeface="Arial" charset="0"/>
              </a:defRPr>
            </a:lvl9pPr>
          </a:lstStyle>
          <a:p>
            <a:pPr eaLnBrk="1" hangingPunct="1"/>
            <a:fld id="{CD8078FD-F7AE-4CFF-96C0-D4B95E34FB2D}" type="slidenum">
              <a:rPr lang="en-US">
                <a:solidFill>
                  <a:prstClr val="black"/>
                </a:solidFill>
              </a:rPr>
              <a:pPr eaLnBrk="1" hangingPunct="1"/>
              <a:t>72</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11/22/2011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11/22/2011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11/22/2011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11/22/2011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11/22/2011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11/22/2011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11/22/2011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3" Type="http://schemas.openxmlformats.org/officeDocument/2006/relationships/image" Target="../media/image39.pn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png"/></Relationships>
</file>

<file path=ppt/slides/_rels/slide7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 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Passes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(BRA)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via NERC, has authority over interstate commerce of electricity</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Abolished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inventor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Bonneville Project Act of 1937</a:t>
            </a:r>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Singed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Energy Policy Act of 2005</a:t>
            </a:r>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perchance 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3: 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2: 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endParaRPr lang="en-US" sz="1400" dirty="0" smtClean="0"/>
          </a:p>
          <a:p>
            <a:pPr lvl="1"/>
            <a:r>
              <a:rPr lang="en-US" sz="1400" dirty="0" smtClean="0"/>
              <a:t>Switching</a:t>
            </a:r>
          </a:p>
          <a:p>
            <a:pPr lvl="1"/>
            <a:r>
              <a:rPr lang="en-US" sz="1400" dirty="0" smtClean="0"/>
              <a:t>Combination</a:t>
            </a:r>
            <a:endParaRPr lang="en-US" sz="1400" dirty="0" smtClean="0"/>
          </a:p>
          <a:p>
            <a:pPr lvl="1"/>
            <a:r>
              <a:rPr lang="en-US" sz="1400" dirty="0" smtClean="0"/>
              <a:t>Distribution</a:t>
            </a:r>
          </a:p>
          <a:p>
            <a:endParaRPr lang="en-US" sz="1800" dirty="0" smtClean="0"/>
          </a:p>
          <a:p>
            <a:r>
              <a:rPr lang="en-US" sz="1800" dirty="0" smtClean="0"/>
              <a:t>Transmission: </a:t>
            </a:r>
            <a:r>
              <a:rPr lang="en-US" sz="1800" dirty="0" smtClean="0"/>
              <a:t>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a:t>
            </a:r>
            <a:r>
              <a:rPr lang="en-US" sz="1800" dirty="0" smtClean="0"/>
              <a:t>loads and do not change voltage levels, </a:t>
            </a:r>
            <a:r>
              <a:rPr lang="en-US" sz="1800" dirty="0" smtClean="0"/>
              <a:t>they are simply a station for switching multiple transmission or sub-transmission lines.  </a:t>
            </a:r>
            <a:endParaRPr lang="en-US" sz="1800" dirty="0" smtClean="0"/>
          </a:p>
          <a:p>
            <a:endParaRPr lang="en-US" sz="1800" dirty="0"/>
          </a:p>
          <a:p>
            <a:r>
              <a:rPr lang="en-US" sz="1800" dirty="0" smtClean="0"/>
              <a:t>Combination: These substations will contain switching operations as well as providing for changes in voltage levels. </a:t>
            </a:r>
            <a:endParaRPr lang="en-US" sz="1800" dirty="0" smtClean="0"/>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cooper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Switches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Switches are not protective devices, they 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out on 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sp>
        <p:nvSpPr>
          <p:cNvPr id="4" name="Content Placeholder 3"/>
          <p:cNvSpPr>
            <a:spLocks noGrp="1"/>
          </p:cNvSpPr>
          <p:nvPr>
            <p:ph sz="half" idx="1"/>
          </p:nvPr>
        </p:nvSpPr>
        <p:spPr/>
        <p:txBody>
          <a:bodyPr/>
          <a:lstStyle/>
          <a:p>
            <a:endParaRPr lang="en-US"/>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Utility's have no indication of the voltage drop across these cables.</a:t>
            </a:r>
          </a:p>
          <a:p>
            <a:endParaRPr lang="en-US" sz="1800" dirty="0"/>
          </a:p>
          <a:p>
            <a:r>
              <a:rPr lang="en-US" sz="1800" dirty="0" smtClean="0"/>
              <a:t>Multiple customers can be services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sp>
        <p:nvSpPr>
          <p:cNvPr id="4" name="Content Placeholder 3"/>
          <p:cNvSpPr>
            <a:spLocks noGrp="1"/>
          </p:cNvSpPr>
          <p:nvPr>
            <p:ph sz="half" idx="1"/>
          </p:nvPr>
        </p:nvSpPr>
        <p:spPr/>
        <p:txBody>
          <a:bodyPr/>
          <a:lstStyle/>
          <a:p>
            <a:r>
              <a:rPr lang="en-US" dirty="0" smtClean="0"/>
              <a:t>PNNL Solar plant</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(1971-1867): An English chemist and physicist who is credited with some of the first operational motor and generator.</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Operational and Planning Considerations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endParaRPr lang="en-US" dirty="0"/>
          </a:p>
          <a:p>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ANCI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5: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GridLAB-D</a:t>
            </a:r>
            <a:endParaRPr lang="en-US" dirty="0"/>
          </a:p>
        </p:txBody>
      </p:sp>
      <p:sp>
        <p:nvSpPr>
          <p:cNvPr id="3" name="Content Placeholder 2"/>
          <p:cNvSpPr>
            <a:spLocks noGrp="1"/>
          </p:cNvSpPr>
          <p:nvPr>
            <p:ph idx="1"/>
          </p:nvPr>
        </p:nvSpPr>
        <p:spPr/>
        <p:txBody>
          <a:bodyPr/>
          <a:lstStyle/>
          <a:p>
            <a:r>
              <a:rPr lang="en-US" dirty="0" smtClean="0"/>
              <a:t>GridLAB-D is an open-source multi-agent simulation environment for the evaluation of smart grid technologies.</a:t>
            </a:r>
          </a:p>
          <a:p>
            <a:r>
              <a:rPr lang="en-US" dirty="0" smtClean="0"/>
              <a:t>Developed by the United States Department of Energy, Office of Electricity, at the Pacific Northwest National </a:t>
            </a:r>
            <a:r>
              <a:rPr lang="en-US" dirty="0"/>
              <a:t>L</a:t>
            </a:r>
            <a:r>
              <a:rPr lang="en-US" dirty="0" smtClean="0"/>
              <a:t>aboratory.</a:t>
            </a:r>
          </a:p>
          <a:p>
            <a:r>
              <a:rPr lang="en-US" dirty="0"/>
              <a:t>Open source software that will be used for this course for </a:t>
            </a:r>
            <a:r>
              <a:rPr lang="en-US" dirty="0" smtClean="0"/>
              <a:t>analytic studies.</a:t>
            </a:r>
            <a:endParaRPr lang="en-US" dirty="0"/>
          </a:p>
          <a:p>
            <a:r>
              <a:rPr lang="en-US" dirty="0" smtClean="0"/>
              <a:t>Open source with SourceForge used as the repository.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29844482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Control Virtual Test Bed</a:t>
            </a:r>
          </a:p>
        </p:txBody>
      </p:sp>
      <p:sp>
        <p:nvSpPr>
          <p:cNvPr id="3" name="Content Placeholder 2"/>
          <p:cNvSpPr>
            <a:spLocks noGrp="1"/>
          </p:cNvSpPr>
          <p:nvPr>
            <p:ph idx="1"/>
          </p:nvPr>
        </p:nvSpPr>
        <p:spPr/>
        <p:txBody>
          <a:bodyPr/>
          <a:lstStyle/>
          <a:p>
            <a:r>
              <a:rPr lang="en-US" dirty="0"/>
              <a:t>The Building Control Virtual Test Bed (BCVTB</a:t>
            </a:r>
            <a:r>
              <a:rPr lang="en-US" dirty="0" smtClean="0"/>
              <a:t>) is an open-source software environment for integrating multiple simulation tools.</a:t>
            </a:r>
            <a:endParaRPr lang="en-US" dirty="0"/>
          </a:p>
          <a:p>
            <a:r>
              <a:rPr lang="en-US" dirty="0" smtClean="0"/>
              <a:t>Developed </a:t>
            </a:r>
            <a:r>
              <a:rPr lang="en-US" dirty="0"/>
              <a:t>by the United States Department of Energy, Office </a:t>
            </a:r>
            <a:r>
              <a:rPr lang="en-US" dirty="0" smtClean="0"/>
              <a:t>for Building Technologies, at Lawrence Berkley National Laboratory.</a:t>
            </a:r>
          </a:p>
          <a:p>
            <a:r>
              <a:rPr lang="en-US" dirty="0" smtClean="0"/>
              <a:t>Open source software that will be used for this course for a graphical user interface.</a:t>
            </a:r>
          </a:p>
          <a:p>
            <a:r>
              <a:rPr lang="en-US" dirty="0" smtClean="0"/>
              <a:t>Open source with SourceForge used as the repository.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8818731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GridLAB-D and the </a:t>
            </a:r>
            <a:r>
              <a:rPr lang="en-US" dirty="0"/>
              <a:t>BCVTB</a:t>
            </a:r>
          </a:p>
        </p:txBody>
      </p:sp>
      <p:sp>
        <p:nvSpPr>
          <p:cNvPr id="3" name="Content Placeholder 2"/>
          <p:cNvSpPr>
            <a:spLocks noGrp="1"/>
          </p:cNvSpPr>
          <p:nvPr>
            <p:ph idx="1"/>
          </p:nvPr>
        </p:nvSpPr>
        <p:spPr/>
        <p:txBody>
          <a:bodyPr>
            <a:normAutofit lnSpcReduction="10000"/>
          </a:bodyPr>
          <a:lstStyle/>
          <a:p>
            <a:r>
              <a:rPr lang="en-US" dirty="0" smtClean="0"/>
              <a:t>GridLAB-D is available on SourceForge, but the downloadable folder should be used for this class.</a:t>
            </a:r>
          </a:p>
          <a:p>
            <a:endParaRPr lang="en-US" dirty="0"/>
          </a:p>
          <a:p>
            <a:r>
              <a:rPr lang="en-US" dirty="0" smtClean="0"/>
              <a:t>This is the 32-bit windows version, that is tested on XP, Vista, and Windows 7.</a:t>
            </a:r>
          </a:p>
          <a:p>
            <a:endParaRPr lang="en-US" dirty="0"/>
          </a:p>
          <a:p>
            <a:r>
              <a:rPr lang="en-US" dirty="0" smtClean="0"/>
              <a:t>The Building Control Virtual Test Bed (BCVTB) is available on line, but </a:t>
            </a:r>
            <a:r>
              <a:rPr lang="en-US" dirty="0"/>
              <a:t>the downloadable folder should be used for this </a:t>
            </a:r>
            <a:r>
              <a:rPr lang="en-US" dirty="0" smtClean="0"/>
              <a:t>class.</a:t>
            </a:r>
          </a:p>
          <a:p>
            <a:endParaRPr lang="en-US" dirty="0" smtClean="0"/>
          </a:p>
          <a:p>
            <a:r>
              <a:rPr lang="en-US" dirty="0"/>
              <a:t>This is the 32-bit windows version, that is tested on XP, Vista, and Windows 7</a:t>
            </a:r>
            <a:r>
              <a:rPr lang="en-US" dirty="0" smtClean="0"/>
              <a: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2724676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and Analysis</a:t>
            </a:r>
            <a:endParaRPr lang="en-US" dirty="0"/>
          </a:p>
        </p:txBody>
      </p:sp>
      <p:sp>
        <p:nvSpPr>
          <p:cNvPr id="3" name="Content Placeholder 2"/>
          <p:cNvSpPr>
            <a:spLocks noGrp="1"/>
          </p:cNvSpPr>
          <p:nvPr>
            <p:ph idx="1"/>
          </p:nvPr>
        </p:nvSpPr>
        <p:spPr/>
        <p:txBody>
          <a:bodyPr/>
          <a:lstStyle/>
          <a:p>
            <a:r>
              <a:rPr lang="en-US" dirty="0"/>
              <a:t>GridLAB-D, with the BCVTB interface, will be used for select homework assignments</a:t>
            </a:r>
            <a:r>
              <a:rPr lang="en-US" dirty="0" smtClean="0"/>
              <a:t>.</a:t>
            </a:r>
          </a:p>
          <a:p>
            <a:r>
              <a:rPr lang="en-US" dirty="0" smtClean="0"/>
              <a:t>Within GridLAB-D the following modules will be used:</a:t>
            </a:r>
          </a:p>
          <a:p>
            <a:pPr lvl="1"/>
            <a:r>
              <a:rPr lang="en-US" dirty="0" smtClean="0"/>
              <a:t>Powerflow</a:t>
            </a:r>
          </a:p>
          <a:p>
            <a:pPr lvl="1"/>
            <a:r>
              <a:rPr lang="en-US" dirty="0" smtClean="0"/>
              <a:t>Residential/commercial buildings</a:t>
            </a:r>
          </a:p>
          <a:p>
            <a:pPr lvl="1"/>
            <a:r>
              <a:rPr lang="en-US" dirty="0" smtClean="0"/>
              <a:t>Markets</a:t>
            </a:r>
          </a:p>
          <a:p>
            <a:r>
              <a:rPr lang="en-US" dirty="0" smtClean="0"/>
              <a:t>This will allow students to examine the complex interactions of emerging technologies without having to create their own source code.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7876059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GridLAB-D being used?</a:t>
            </a:r>
            <a:endParaRPr lang="en-US" dirty="0"/>
          </a:p>
        </p:txBody>
      </p:sp>
      <p:sp>
        <p:nvSpPr>
          <p:cNvPr id="3" name="Content Placeholder 2"/>
          <p:cNvSpPr>
            <a:spLocks noGrp="1"/>
          </p:cNvSpPr>
          <p:nvPr>
            <p:ph idx="1"/>
          </p:nvPr>
        </p:nvSpPr>
        <p:spPr/>
        <p:txBody>
          <a:bodyPr>
            <a:normAutofit/>
          </a:bodyPr>
          <a:lstStyle/>
          <a:p>
            <a:r>
              <a:rPr lang="en-US" sz="2000" dirty="0" smtClean="0"/>
              <a:t>GridLAB-D was originally developed to address the complex multi-disciplinary problems that are presented by emerging technologies.</a:t>
            </a:r>
          </a:p>
          <a:p>
            <a:endParaRPr lang="en-US" sz="2000" dirty="0" smtClean="0"/>
          </a:p>
          <a:p>
            <a:r>
              <a:rPr lang="en-US" sz="2000" dirty="0" smtClean="0"/>
              <a:t>The need for a tool to address these issues was identified by the </a:t>
            </a:r>
            <a:r>
              <a:rPr lang="en-US" sz="2000" dirty="0"/>
              <a:t>DOE funded Olympic Peninsula </a:t>
            </a:r>
            <a:r>
              <a:rPr lang="en-US" sz="2000" dirty="0" smtClean="0"/>
              <a:t>Demonstration.</a:t>
            </a:r>
          </a:p>
          <a:p>
            <a:endParaRPr lang="en-US" sz="2000" dirty="0" smtClean="0"/>
          </a:p>
          <a:p>
            <a:r>
              <a:rPr lang="en-US" sz="2000" dirty="0" smtClean="0"/>
              <a:t>The </a:t>
            </a:r>
            <a:r>
              <a:rPr lang="en-US" sz="2000" dirty="0"/>
              <a:t>Olympic Peninsula </a:t>
            </a:r>
            <a:r>
              <a:rPr lang="en-US" sz="2000" dirty="0" smtClean="0"/>
              <a:t>Demonstration was a demand response pilot project deployed on the Olympic Peninsula of Washington State.</a:t>
            </a:r>
          </a:p>
          <a:p>
            <a:endParaRPr lang="en-US" sz="2000" dirty="0" smtClean="0"/>
          </a:p>
          <a:p>
            <a:r>
              <a:rPr lang="en-US" sz="2000" dirty="0" smtClean="0"/>
              <a:t>Demand response was examined as a possible solution to reduce peak load in an effort to defer the construction of transmission assets.</a:t>
            </a:r>
          </a:p>
          <a:p>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14216913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commentator assemble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ChangeArrowheads="1"/>
          </p:cNvSpPr>
          <p:nvPr/>
        </p:nvSpPr>
        <p:spPr bwMode="auto">
          <a:xfrm>
            <a:off x="3295650" y="2181225"/>
            <a:ext cx="2505075" cy="1647825"/>
          </a:xfrm>
          <a:prstGeom prst="rect">
            <a:avLst/>
          </a:prstGeom>
          <a:solidFill>
            <a:srgbClr val="CCFFFF"/>
          </a:solidFill>
          <a:ln w="19050" algn="ctr">
            <a:solidFill>
              <a:schemeClr val="tx1"/>
            </a:solidFill>
            <a:miter lim="800000"/>
            <a:headEnd/>
            <a:tailEnd/>
          </a:ln>
        </p:spPr>
        <p:txBody>
          <a:bodyPr anchor="ctr">
            <a:spAutoFit/>
          </a:bodyPr>
          <a:lstStyle/>
          <a:p>
            <a:endParaRPr lang="en-US"/>
          </a:p>
        </p:txBody>
      </p:sp>
      <p:grpSp>
        <p:nvGrpSpPr>
          <p:cNvPr id="2" name="Group 3"/>
          <p:cNvGrpSpPr>
            <a:grpSpLocks/>
          </p:cNvGrpSpPr>
          <p:nvPr/>
        </p:nvGrpSpPr>
        <p:grpSpPr bwMode="auto">
          <a:xfrm>
            <a:off x="3286125" y="2447925"/>
            <a:ext cx="4605338" cy="1381125"/>
            <a:chOff x="1422" y="2250"/>
            <a:chExt cx="2901" cy="870"/>
          </a:xfrm>
        </p:grpSpPr>
        <p:sp>
          <p:nvSpPr>
            <p:cNvPr id="35482" name="Freeform 4"/>
            <p:cNvSpPr>
              <a:spLocks/>
            </p:cNvSpPr>
            <p:nvPr/>
          </p:nvSpPr>
          <p:spPr bwMode="auto">
            <a:xfrm>
              <a:off x="1422" y="2250"/>
              <a:ext cx="1584" cy="870"/>
            </a:xfrm>
            <a:custGeom>
              <a:avLst/>
              <a:gdLst>
                <a:gd name="T0" fmla="*/ 0 w 1584"/>
                <a:gd name="T1" fmla="*/ 1287 h 588"/>
                <a:gd name="T2" fmla="*/ 6 w 1584"/>
                <a:gd name="T3" fmla="*/ 670 h 588"/>
                <a:gd name="T4" fmla="*/ 108 w 1584"/>
                <a:gd name="T5" fmla="*/ 565 h 588"/>
                <a:gd name="T6" fmla="*/ 150 w 1584"/>
                <a:gd name="T7" fmla="*/ 368 h 588"/>
                <a:gd name="T8" fmla="*/ 204 w 1584"/>
                <a:gd name="T9" fmla="*/ 183 h 588"/>
                <a:gd name="T10" fmla="*/ 264 w 1584"/>
                <a:gd name="T11" fmla="*/ 40 h 588"/>
                <a:gd name="T12" fmla="*/ 312 w 1584"/>
                <a:gd name="T13" fmla="*/ 434 h 588"/>
                <a:gd name="T14" fmla="*/ 408 w 1584"/>
                <a:gd name="T15" fmla="*/ 590 h 588"/>
                <a:gd name="T16" fmla="*/ 504 w 1584"/>
                <a:gd name="T17" fmla="*/ 579 h 588"/>
                <a:gd name="T18" fmla="*/ 570 w 1584"/>
                <a:gd name="T19" fmla="*/ 512 h 588"/>
                <a:gd name="T20" fmla="*/ 642 w 1584"/>
                <a:gd name="T21" fmla="*/ 302 h 588"/>
                <a:gd name="T22" fmla="*/ 672 w 1584"/>
                <a:gd name="T23" fmla="*/ 145 h 588"/>
                <a:gd name="T24" fmla="*/ 702 w 1584"/>
                <a:gd name="T25" fmla="*/ 53 h 588"/>
                <a:gd name="T26" fmla="*/ 804 w 1584"/>
                <a:gd name="T27" fmla="*/ 0 h 588"/>
                <a:gd name="T28" fmla="*/ 882 w 1584"/>
                <a:gd name="T29" fmla="*/ 223 h 588"/>
                <a:gd name="T30" fmla="*/ 1020 w 1584"/>
                <a:gd name="T31" fmla="*/ 289 h 588"/>
                <a:gd name="T32" fmla="*/ 1080 w 1584"/>
                <a:gd name="T33" fmla="*/ 355 h 588"/>
                <a:gd name="T34" fmla="*/ 1182 w 1584"/>
                <a:gd name="T35" fmla="*/ 394 h 588"/>
                <a:gd name="T36" fmla="*/ 1278 w 1584"/>
                <a:gd name="T37" fmla="*/ 590 h 588"/>
                <a:gd name="T38" fmla="*/ 1476 w 1584"/>
                <a:gd name="T39" fmla="*/ 735 h 588"/>
                <a:gd name="T40" fmla="*/ 1584 w 1584"/>
                <a:gd name="T41" fmla="*/ 735 h 588"/>
                <a:gd name="T42" fmla="*/ 1578 w 1584"/>
                <a:gd name="T43" fmla="*/ 1287 h 588"/>
                <a:gd name="T44" fmla="*/ 0 w 1584"/>
                <a:gd name="T45" fmla="*/ 1287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83" name="Text Box 5"/>
            <p:cNvSpPr txBox="1">
              <a:spLocks noChangeArrowheads="1"/>
            </p:cNvSpPr>
            <p:nvPr/>
          </p:nvSpPr>
          <p:spPr bwMode="auto">
            <a:xfrm>
              <a:off x="3111" y="2253"/>
              <a:ext cx="1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ancillary services</a:t>
              </a:r>
            </a:p>
          </p:txBody>
        </p:sp>
        <p:sp>
          <p:nvSpPr>
            <p:cNvPr id="35484" name="Line 6"/>
            <p:cNvSpPr>
              <a:spLocks noChangeShapeType="1"/>
            </p:cNvSpPr>
            <p:nvPr/>
          </p:nvSpPr>
          <p:spPr bwMode="auto">
            <a:xfrm flipH="1" flipV="1">
              <a:off x="2274" y="2382"/>
              <a:ext cx="846" cy="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614407" name="Text Box 7"/>
          <p:cNvSpPr txBox="1">
            <a:spLocks noChangeArrowheads="1"/>
          </p:cNvSpPr>
          <p:nvPr/>
        </p:nvSpPr>
        <p:spPr bwMode="auto">
          <a:xfrm>
            <a:off x="3200400" y="3829050"/>
            <a:ext cx="2809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571500" algn="l"/>
                <a:tab pos="1143000" algn="l"/>
                <a:tab pos="1714500" algn="l"/>
                <a:tab pos="2286000" algn="l"/>
              </a:tabLst>
              <a:defRPr>
                <a:solidFill>
                  <a:schemeClr val="tx1"/>
                </a:solidFill>
                <a:latin typeface="Arial" charset="0"/>
              </a:defRPr>
            </a:lvl1pPr>
            <a:lvl2pPr marL="742950" indent="-285750" eaLnBrk="0" hangingPunct="0">
              <a:tabLst>
                <a:tab pos="571500" algn="l"/>
                <a:tab pos="1143000" algn="l"/>
                <a:tab pos="1714500" algn="l"/>
                <a:tab pos="2286000" algn="l"/>
              </a:tabLst>
              <a:defRPr>
                <a:solidFill>
                  <a:schemeClr val="tx1"/>
                </a:solidFill>
                <a:latin typeface="Arial" charset="0"/>
              </a:defRPr>
            </a:lvl2pPr>
            <a:lvl3pPr marL="1143000" indent="-228600" eaLnBrk="0" hangingPunct="0">
              <a:tabLst>
                <a:tab pos="571500" algn="l"/>
                <a:tab pos="1143000" algn="l"/>
                <a:tab pos="1714500" algn="l"/>
                <a:tab pos="2286000" algn="l"/>
              </a:tabLst>
              <a:defRPr>
                <a:solidFill>
                  <a:schemeClr val="tx1"/>
                </a:solidFill>
                <a:latin typeface="Arial" charset="0"/>
              </a:defRPr>
            </a:lvl3pPr>
            <a:lvl4pPr marL="1600200" indent="-228600" eaLnBrk="0" hangingPunct="0">
              <a:tabLst>
                <a:tab pos="571500" algn="l"/>
                <a:tab pos="1143000" algn="l"/>
                <a:tab pos="1714500" algn="l"/>
                <a:tab pos="2286000" algn="l"/>
              </a:tabLst>
              <a:defRPr>
                <a:solidFill>
                  <a:schemeClr val="tx1"/>
                </a:solidFill>
                <a:latin typeface="Arial" charset="0"/>
              </a:defRPr>
            </a:lvl4pPr>
            <a:lvl5pPr marL="2057400" indent="-228600" eaLnBrk="0" hangingPunct="0">
              <a:tabLst>
                <a:tab pos="571500" algn="l"/>
                <a:tab pos="1143000" algn="l"/>
                <a:tab pos="1714500" algn="l"/>
                <a:tab pos="2286000" algn="l"/>
              </a:tabLst>
              <a:defRPr>
                <a:solidFill>
                  <a:schemeClr val="tx1"/>
                </a:solidFill>
                <a:latin typeface="Arial" charset="0"/>
              </a:defRPr>
            </a:lvl5pPr>
            <a:lvl6pPr marL="25146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6pPr>
            <a:lvl7pPr marL="29718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7pPr>
            <a:lvl8pPr marL="34290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8pPr>
            <a:lvl9pPr marL="38862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9pPr>
          </a:lstStyle>
          <a:p>
            <a:pPr eaLnBrk="1" hangingPunct="1">
              <a:spcBef>
                <a:spcPct val="50000"/>
              </a:spcBef>
            </a:pPr>
            <a:r>
              <a:rPr lang="en-US" sz="1200"/>
              <a:t>0	6	12	18	24</a:t>
            </a:r>
          </a:p>
        </p:txBody>
      </p:sp>
      <p:grpSp>
        <p:nvGrpSpPr>
          <p:cNvPr id="3" name="Group 8"/>
          <p:cNvGrpSpPr>
            <a:grpSpLocks/>
          </p:cNvGrpSpPr>
          <p:nvPr/>
        </p:nvGrpSpPr>
        <p:grpSpPr bwMode="auto">
          <a:xfrm>
            <a:off x="2266950" y="923925"/>
            <a:ext cx="4610100" cy="3792538"/>
            <a:chOff x="1428" y="582"/>
            <a:chExt cx="2904" cy="2389"/>
          </a:xfrm>
        </p:grpSpPr>
        <p:sp>
          <p:nvSpPr>
            <p:cNvPr id="35480" name="AutoShape 9"/>
            <p:cNvSpPr>
              <a:spLocks noChangeArrowheads="1"/>
            </p:cNvSpPr>
            <p:nvPr/>
          </p:nvSpPr>
          <p:spPr bwMode="auto">
            <a:xfrm>
              <a:off x="1428" y="582"/>
              <a:ext cx="2904" cy="2389"/>
            </a:xfrm>
            <a:prstGeom prst="cloudCallout">
              <a:avLst>
                <a:gd name="adj1" fmla="val 24639"/>
                <a:gd name="adj2" fmla="val 54551"/>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81" name="Text Box 10"/>
            <p:cNvSpPr txBox="1">
              <a:spLocks noChangeArrowheads="1"/>
            </p:cNvSpPr>
            <p:nvPr/>
          </p:nvSpPr>
          <p:spPr bwMode="auto">
            <a:xfrm>
              <a:off x="2650" y="793"/>
              <a:ext cx="4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IBM</a:t>
              </a:r>
            </a:p>
          </p:txBody>
        </p:sp>
      </p:grpSp>
      <p:grpSp>
        <p:nvGrpSpPr>
          <p:cNvPr id="4" name="Group 11"/>
          <p:cNvGrpSpPr>
            <a:grpSpLocks/>
          </p:cNvGrpSpPr>
          <p:nvPr/>
        </p:nvGrpSpPr>
        <p:grpSpPr bwMode="auto">
          <a:xfrm>
            <a:off x="3295650" y="2609850"/>
            <a:ext cx="5110163" cy="1219200"/>
            <a:chOff x="1428" y="2352"/>
            <a:chExt cx="3219" cy="768"/>
          </a:xfrm>
        </p:grpSpPr>
        <p:sp>
          <p:nvSpPr>
            <p:cNvPr id="35477" name="Freeform 12"/>
            <p:cNvSpPr>
              <a:spLocks/>
            </p:cNvSpPr>
            <p:nvPr/>
          </p:nvSpPr>
          <p:spPr bwMode="auto">
            <a:xfrm>
              <a:off x="1428" y="2352"/>
              <a:ext cx="1584" cy="768"/>
            </a:xfrm>
            <a:custGeom>
              <a:avLst/>
              <a:gdLst>
                <a:gd name="T0" fmla="*/ 0 w 1584"/>
                <a:gd name="T1" fmla="*/ 1003 h 588"/>
                <a:gd name="T2" fmla="*/ 6 w 1584"/>
                <a:gd name="T3" fmla="*/ 522 h 588"/>
                <a:gd name="T4" fmla="*/ 108 w 1584"/>
                <a:gd name="T5" fmla="*/ 440 h 588"/>
                <a:gd name="T6" fmla="*/ 150 w 1584"/>
                <a:gd name="T7" fmla="*/ 286 h 588"/>
                <a:gd name="T8" fmla="*/ 204 w 1584"/>
                <a:gd name="T9" fmla="*/ 144 h 588"/>
                <a:gd name="T10" fmla="*/ 264 w 1584"/>
                <a:gd name="T11" fmla="*/ 31 h 588"/>
                <a:gd name="T12" fmla="*/ 312 w 1584"/>
                <a:gd name="T13" fmla="*/ 338 h 588"/>
                <a:gd name="T14" fmla="*/ 408 w 1584"/>
                <a:gd name="T15" fmla="*/ 461 h 588"/>
                <a:gd name="T16" fmla="*/ 504 w 1584"/>
                <a:gd name="T17" fmla="*/ 451 h 588"/>
                <a:gd name="T18" fmla="*/ 570 w 1584"/>
                <a:gd name="T19" fmla="*/ 400 h 588"/>
                <a:gd name="T20" fmla="*/ 642 w 1584"/>
                <a:gd name="T21" fmla="*/ 235 h 588"/>
                <a:gd name="T22" fmla="*/ 672 w 1584"/>
                <a:gd name="T23" fmla="*/ 112 h 588"/>
                <a:gd name="T24" fmla="*/ 702 w 1584"/>
                <a:gd name="T25" fmla="*/ 40 h 588"/>
                <a:gd name="T26" fmla="*/ 804 w 1584"/>
                <a:gd name="T27" fmla="*/ 0 h 588"/>
                <a:gd name="T28" fmla="*/ 882 w 1584"/>
                <a:gd name="T29" fmla="*/ 174 h 588"/>
                <a:gd name="T30" fmla="*/ 1020 w 1584"/>
                <a:gd name="T31" fmla="*/ 225 h 588"/>
                <a:gd name="T32" fmla="*/ 1080 w 1584"/>
                <a:gd name="T33" fmla="*/ 277 h 588"/>
                <a:gd name="T34" fmla="*/ 1182 w 1584"/>
                <a:gd name="T35" fmla="*/ 307 h 588"/>
                <a:gd name="T36" fmla="*/ 1278 w 1584"/>
                <a:gd name="T37" fmla="*/ 461 h 588"/>
                <a:gd name="T38" fmla="*/ 1476 w 1584"/>
                <a:gd name="T39" fmla="*/ 573 h 588"/>
                <a:gd name="T40" fmla="*/ 1584 w 1584"/>
                <a:gd name="T41" fmla="*/ 573 h 588"/>
                <a:gd name="T42" fmla="*/ 1578 w 1584"/>
                <a:gd name="T43" fmla="*/ 1003 h 588"/>
                <a:gd name="T44" fmla="*/ 0 w 1584"/>
                <a:gd name="T45" fmla="*/ 1003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78" name="Text Box 13"/>
            <p:cNvSpPr txBox="1">
              <a:spLocks noChangeArrowheads="1"/>
            </p:cNvSpPr>
            <p:nvPr/>
          </p:nvSpPr>
          <p:spPr bwMode="auto">
            <a:xfrm>
              <a:off x="3099" y="2463"/>
              <a:ext cx="1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distribution congestion</a:t>
              </a:r>
            </a:p>
          </p:txBody>
        </p:sp>
        <p:sp>
          <p:nvSpPr>
            <p:cNvPr id="35479" name="Line 14"/>
            <p:cNvSpPr>
              <a:spLocks noChangeShapeType="1"/>
            </p:cNvSpPr>
            <p:nvPr/>
          </p:nvSpPr>
          <p:spPr bwMode="auto">
            <a:xfrm flipH="1" flipV="1">
              <a:off x="2412" y="2586"/>
              <a:ext cx="708" cy="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5" name="Group 15"/>
          <p:cNvGrpSpPr>
            <a:grpSpLocks/>
          </p:cNvGrpSpPr>
          <p:nvPr/>
        </p:nvGrpSpPr>
        <p:grpSpPr bwMode="auto">
          <a:xfrm>
            <a:off x="3286125" y="2981325"/>
            <a:ext cx="5326063" cy="847725"/>
            <a:chOff x="1422" y="2586"/>
            <a:chExt cx="3355" cy="534"/>
          </a:xfrm>
        </p:grpSpPr>
        <p:sp>
          <p:nvSpPr>
            <p:cNvPr id="35474" name="Freeform 16"/>
            <p:cNvSpPr>
              <a:spLocks/>
            </p:cNvSpPr>
            <p:nvPr/>
          </p:nvSpPr>
          <p:spPr bwMode="auto">
            <a:xfrm>
              <a:off x="1422" y="2586"/>
              <a:ext cx="1578" cy="534"/>
            </a:xfrm>
            <a:custGeom>
              <a:avLst/>
              <a:gdLst>
                <a:gd name="T0" fmla="*/ 6 w 1578"/>
                <a:gd name="T1" fmla="*/ 601 h 468"/>
                <a:gd name="T2" fmla="*/ 0 w 1578"/>
                <a:gd name="T3" fmla="*/ 382 h 468"/>
                <a:gd name="T4" fmla="*/ 96 w 1578"/>
                <a:gd name="T5" fmla="*/ 351 h 468"/>
                <a:gd name="T6" fmla="*/ 144 w 1578"/>
                <a:gd name="T7" fmla="*/ 289 h 468"/>
                <a:gd name="T8" fmla="*/ 204 w 1578"/>
                <a:gd name="T9" fmla="*/ 242 h 468"/>
                <a:gd name="T10" fmla="*/ 228 w 1578"/>
                <a:gd name="T11" fmla="*/ 132 h 468"/>
                <a:gd name="T12" fmla="*/ 264 w 1578"/>
                <a:gd name="T13" fmla="*/ 164 h 468"/>
                <a:gd name="T14" fmla="*/ 324 w 1578"/>
                <a:gd name="T15" fmla="*/ 203 h 468"/>
                <a:gd name="T16" fmla="*/ 402 w 1578"/>
                <a:gd name="T17" fmla="*/ 250 h 468"/>
                <a:gd name="T18" fmla="*/ 552 w 1578"/>
                <a:gd name="T19" fmla="*/ 242 h 468"/>
                <a:gd name="T20" fmla="*/ 678 w 1578"/>
                <a:gd name="T21" fmla="*/ 132 h 468"/>
                <a:gd name="T22" fmla="*/ 756 w 1578"/>
                <a:gd name="T23" fmla="*/ 0 h 468"/>
                <a:gd name="T24" fmla="*/ 846 w 1578"/>
                <a:gd name="T25" fmla="*/ 31 h 468"/>
                <a:gd name="T26" fmla="*/ 954 w 1578"/>
                <a:gd name="T27" fmla="*/ 102 h 468"/>
                <a:gd name="T28" fmla="*/ 1050 w 1578"/>
                <a:gd name="T29" fmla="*/ 164 h 468"/>
                <a:gd name="T30" fmla="*/ 1188 w 1578"/>
                <a:gd name="T31" fmla="*/ 132 h 468"/>
                <a:gd name="T32" fmla="*/ 1266 w 1578"/>
                <a:gd name="T33" fmla="*/ 313 h 468"/>
                <a:gd name="T34" fmla="*/ 1434 w 1578"/>
                <a:gd name="T35" fmla="*/ 398 h 468"/>
                <a:gd name="T36" fmla="*/ 1578 w 1578"/>
                <a:gd name="T37" fmla="*/ 398 h 468"/>
                <a:gd name="T38" fmla="*/ 1578 w 1578"/>
                <a:gd name="T39" fmla="*/ 609 h 468"/>
                <a:gd name="T40" fmla="*/ 6 w 1578"/>
                <a:gd name="T41" fmla="*/ 601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8"/>
                <a:gd name="T64" fmla="*/ 0 h 468"/>
                <a:gd name="T65" fmla="*/ 1578 w 1578"/>
                <a:gd name="T66" fmla="*/ 468 h 4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8" h="468">
                  <a:moveTo>
                    <a:pt x="6" y="462"/>
                  </a:moveTo>
                  <a:lnTo>
                    <a:pt x="0" y="294"/>
                  </a:lnTo>
                  <a:lnTo>
                    <a:pt x="96" y="270"/>
                  </a:lnTo>
                  <a:lnTo>
                    <a:pt x="144" y="222"/>
                  </a:lnTo>
                  <a:lnTo>
                    <a:pt x="204" y="186"/>
                  </a:lnTo>
                  <a:lnTo>
                    <a:pt x="228" y="102"/>
                  </a:lnTo>
                  <a:lnTo>
                    <a:pt x="264" y="126"/>
                  </a:lnTo>
                  <a:lnTo>
                    <a:pt x="324" y="156"/>
                  </a:lnTo>
                  <a:lnTo>
                    <a:pt x="402" y="192"/>
                  </a:lnTo>
                  <a:lnTo>
                    <a:pt x="552" y="186"/>
                  </a:lnTo>
                  <a:lnTo>
                    <a:pt x="678" y="102"/>
                  </a:lnTo>
                  <a:lnTo>
                    <a:pt x="756" y="0"/>
                  </a:lnTo>
                  <a:lnTo>
                    <a:pt x="846" y="24"/>
                  </a:lnTo>
                  <a:lnTo>
                    <a:pt x="954" y="78"/>
                  </a:lnTo>
                  <a:lnTo>
                    <a:pt x="1050" y="126"/>
                  </a:lnTo>
                  <a:lnTo>
                    <a:pt x="1188" y="102"/>
                  </a:lnTo>
                  <a:lnTo>
                    <a:pt x="1266" y="240"/>
                  </a:lnTo>
                  <a:lnTo>
                    <a:pt x="1434" y="306"/>
                  </a:lnTo>
                  <a:lnTo>
                    <a:pt x="1578" y="306"/>
                  </a:lnTo>
                  <a:lnTo>
                    <a:pt x="1578" y="468"/>
                  </a:lnTo>
                  <a:lnTo>
                    <a:pt x="6" y="4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75" name="Text Box 17"/>
            <p:cNvSpPr txBox="1">
              <a:spLocks noChangeArrowheads="1"/>
            </p:cNvSpPr>
            <p:nvPr/>
          </p:nvSpPr>
          <p:spPr bwMode="auto">
            <a:xfrm>
              <a:off x="3117" y="2691"/>
              <a:ext cx="16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transmission congestion</a:t>
              </a:r>
            </a:p>
          </p:txBody>
        </p:sp>
        <p:sp>
          <p:nvSpPr>
            <p:cNvPr id="35476" name="Line 18"/>
            <p:cNvSpPr>
              <a:spLocks noChangeShapeType="1"/>
            </p:cNvSpPr>
            <p:nvPr/>
          </p:nvSpPr>
          <p:spPr bwMode="auto">
            <a:xfrm flipH="1" flipV="1">
              <a:off x="2622" y="2814"/>
              <a:ext cx="5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6" name="Group 19"/>
          <p:cNvGrpSpPr>
            <a:grpSpLocks/>
          </p:cNvGrpSpPr>
          <p:nvPr/>
        </p:nvGrpSpPr>
        <p:grpSpPr bwMode="auto">
          <a:xfrm>
            <a:off x="3286125" y="3267075"/>
            <a:ext cx="4383088" cy="628650"/>
            <a:chOff x="1422" y="2766"/>
            <a:chExt cx="2761" cy="396"/>
          </a:xfrm>
        </p:grpSpPr>
        <p:sp>
          <p:nvSpPr>
            <p:cNvPr id="35471" name="Freeform 20"/>
            <p:cNvSpPr>
              <a:spLocks/>
            </p:cNvSpPr>
            <p:nvPr/>
          </p:nvSpPr>
          <p:spPr bwMode="auto">
            <a:xfrm>
              <a:off x="1422" y="2766"/>
              <a:ext cx="1584" cy="354"/>
            </a:xfrm>
            <a:custGeom>
              <a:avLst/>
              <a:gdLst>
                <a:gd name="T0" fmla="*/ 6 w 1584"/>
                <a:gd name="T1" fmla="*/ 348 h 354"/>
                <a:gd name="T2" fmla="*/ 0 w 1584"/>
                <a:gd name="T3" fmla="*/ 228 h 354"/>
                <a:gd name="T4" fmla="*/ 90 w 1584"/>
                <a:gd name="T5" fmla="*/ 198 h 354"/>
                <a:gd name="T6" fmla="*/ 162 w 1584"/>
                <a:gd name="T7" fmla="*/ 138 h 354"/>
                <a:gd name="T8" fmla="*/ 240 w 1584"/>
                <a:gd name="T9" fmla="*/ 72 h 354"/>
                <a:gd name="T10" fmla="*/ 294 w 1584"/>
                <a:gd name="T11" fmla="*/ 96 h 354"/>
                <a:gd name="T12" fmla="*/ 378 w 1584"/>
                <a:gd name="T13" fmla="*/ 120 h 354"/>
                <a:gd name="T14" fmla="*/ 534 w 1584"/>
                <a:gd name="T15" fmla="*/ 120 h 354"/>
                <a:gd name="T16" fmla="*/ 600 w 1584"/>
                <a:gd name="T17" fmla="*/ 72 h 354"/>
                <a:gd name="T18" fmla="*/ 708 w 1584"/>
                <a:gd name="T19" fmla="*/ 12 h 354"/>
                <a:gd name="T20" fmla="*/ 774 w 1584"/>
                <a:gd name="T21" fmla="*/ 0 h 354"/>
                <a:gd name="T22" fmla="*/ 864 w 1584"/>
                <a:gd name="T23" fmla="*/ 0 h 354"/>
                <a:gd name="T24" fmla="*/ 972 w 1584"/>
                <a:gd name="T25" fmla="*/ 36 h 354"/>
                <a:gd name="T26" fmla="*/ 1110 w 1584"/>
                <a:gd name="T27" fmla="*/ 60 h 354"/>
                <a:gd name="T28" fmla="*/ 1170 w 1584"/>
                <a:gd name="T29" fmla="*/ 84 h 354"/>
                <a:gd name="T30" fmla="*/ 1236 w 1584"/>
                <a:gd name="T31" fmla="*/ 144 h 354"/>
                <a:gd name="T32" fmla="*/ 1350 w 1584"/>
                <a:gd name="T33" fmla="*/ 216 h 354"/>
                <a:gd name="T34" fmla="*/ 1446 w 1584"/>
                <a:gd name="T35" fmla="*/ 240 h 354"/>
                <a:gd name="T36" fmla="*/ 1512 w 1584"/>
                <a:gd name="T37" fmla="*/ 240 h 354"/>
                <a:gd name="T38" fmla="*/ 1578 w 1584"/>
                <a:gd name="T39" fmla="*/ 234 h 354"/>
                <a:gd name="T40" fmla="*/ 1584 w 1584"/>
                <a:gd name="T41" fmla="*/ 354 h 354"/>
                <a:gd name="T42" fmla="*/ 6 w 1584"/>
                <a:gd name="T43" fmla="*/ 348 h 3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84"/>
                <a:gd name="T67" fmla="*/ 0 h 354"/>
                <a:gd name="T68" fmla="*/ 1584 w 1584"/>
                <a:gd name="T69" fmla="*/ 354 h 3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84" h="354">
                  <a:moveTo>
                    <a:pt x="6" y="348"/>
                  </a:moveTo>
                  <a:lnTo>
                    <a:pt x="0" y="228"/>
                  </a:lnTo>
                  <a:lnTo>
                    <a:pt x="90" y="198"/>
                  </a:lnTo>
                  <a:lnTo>
                    <a:pt x="162" y="138"/>
                  </a:lnTo>
                  <a:lnTo>
                    <a:pt x="240" y="72"/>
                  </a:lnTo>
                  <a:lnTo>
                    <a:pt x="294" y="96"/>
                  </a:lnTo>
                  <a:lnTo>
                    <a:pt x="378" y="120"/>
                  </a:lnTo>
                  <a:lnTo>
                    <a:pt x="534" y="120"/>
                  </a:lnTo>
                  <a:lnTo>
                    <a:pt x="600" y="72"/>
                  </a:lnTo>
                  <a:lnTo>
                    <a:pt x="708" y="12"/>
                  </a:lnTo>
                  <a:lnTo>
                    <a:pt x="774" y="0"/>
                  </a:lnTo>
                  <a:lnTo>
                    <a:pt x="864" y="0"/>
                  </a:lnTo>
                  <a:lnTo>
                    <a:pt x="972" y="36"/>
                  </a:lnTo>
                  <a:lnTo>
                    <a:pt x="1110" y="60"/>
                  </a:lnTo>
                  <a:lnTo>
                    <a:pt x="1170" y="84"/>
                  </a:lnTo>
                  <a:lnTo>
                    <a:pt x="1236" y="144"/>
                  </a:lnTo>
                  <a:lnTo>
                    <a:pt x="1350" y="216"/>
                  </a:lnTo>
                  <a:lnTo>
                    <a:pt x="1446" y="240"/>
                  </a:lnTo>
                  <a:lnTo>
                    <a:pt x="1512" y="240"/>
                  </a:lnTo>
                  <a:lnTo>
                    <a:pt x="1578" y="234"/>
                  </a:lnTo>
                  <a:lnTo>
                    <a:pt x="1584" y="354"/>
                  </a:lnTo>
                  <a:lnTo>
                    <a:pt x="6" y="348"/>
                  </a:lnTo>
                  <a:close/>
                </a:path>
              </a:pathLst>
            </a:custGeom>
            <a:solidFill>
              <a:srgbClr val="0033CC"/>
            </a:solidFill>
            <a:ln w="9525">
              <a:solidFill>
                <a:schemeClr val="accent2"/>
              </a:solidFill>
              <a:round/>
              <a:headEnd/>
              <a:tailEnd/>
            </a:ln>
          </p:spPr>
          <p:txBody>
            <a:bodyPr wrap="none">
              <a:spAutoFit/>
            </a:bodyPr>
            <a:lstStyle/>
            <a:p>
              <a:endParaRPr lang="en-US"/>
            </a:p>
          </p:txBody>
        </p:sp>
        <p:sp>
          <p:nvSpPr>
            <p:cNvPr id="35472" name="Text Box 21"/>
            <p:cNvSpPr txBox="1">
              <a:spLocks noChangeArrowheads="1"/>
            </p:cNvSpPr>
            <p:nvPr/>
          </p:nvSpPr>
          <p:spPr bwMode="auto">
            <a:xfrm>
              <a:off x="3123" y="2931"/>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wholesale cost</a:t>
              </a:r>
            </a:p>
          </p:txBody>
        </p:sp>
        <p:sp>
          <p:nvSpPr>
            <p:cNvPr id="35473" name="Line 22"/>
            <p:cNvSpPr>
              <a:spLocks noChangeShapeType="1"/>
            </p:cNvSpPr>
            <p:nvPr/>
          </p:nvSpPr>
          <p:spPr bwMode="auto">
            <a:xfrm flipH="1">
              <a:off x="2886" y="3054"/>
              <a:ext cx="25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614423" name="Oval 23"/>
          <p:cNvSpPr>
            <a:spLocks noChangeArrowheads="1"/>
          </p:cNvSpPr>
          <p:nvPr/>
        </p:nvSpPr>
        <p:spPr bwMode="auto">
          <a:xfrm rot="-2187617">
            <a:off x="5221288" y="4184650"/>
            <a:ext cx="977900" cy="1416050"/>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sp>
        <p:nvSpPr>
          <p:cNvPr id="614424" name="Oval 24"/>
          <p:cNvSpPr>
            <a:spLocks noChangeArrowheads="1"/>
          </p:cNvSpPr>
          <p:nvPr/>
        </p:nvSpPr>
        <p:spPr bwMode="auto">
          <a:xfrm rot="-2187617">
            <a:off x="5221288" y="4184650"/>
            <a:ext cx="977900" cy="1416050"/>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grpSp>
        <p:nvGrpSpPr>
          <p:cNvPr id="7" name="Group 25"/>
          <p:cNvGrpSpPr>
            <a:grpSpLocks/>
          </p:cNvGrpSpPr>
          <p:nvPr/>
        </p:nvGrpSpPr>
        <p:grpSpPr bwMode="auto">
          <a:xfrm>
            <a:off x="3771900" y="2454275"/>
            <a:ext cx="5922963" cy="3943350"/>
            <a:chOff x="2376" y="1546"/>
            <a:chExt cx="3731" cy="2484"/>
          </a:xfrm>
        </p:grpSpPr>
        <p:grpSp>
          <p:nvGrpSpPr>
            <p:cNvPr id="35467" name="Group 26"/>
            <p:cNvGrpSpPr>
              <a:grpSpLocks/>
            </p:cNvGrpSpPr>
            <p:nvPr/>
          </p:nvGrpSpPr>
          <p:grpSpPr bwMode="auto">
            <a:xfrm>
              <a:off x="2376" y="1546"/>
              <a:ext cx="3731" cy="2484"/>
              <a:chOff x="2586" y="1546"/>
              <a:chExt cx="3521" cy="2352"/>
            </a:xfrm>
          </p:grpSpPr>
          <p:sp>
            <p:nvSpPr>
              <p:cNvPr id="35469" name="AutoShape 27"/>
              <p:cNvSpPr>
                <a:spLocks noChangeArrowheads="1"/>
              </p:cNvSpPr>
              <p:nvPr/>
            </p:nvSpPr>
            <p:spPr bwMode="auto">
              <a:xfrm rot="-2015157">
                <a:off x="2586" y="1546"/>
                <a:ext cx="3521" cy="2320"/>
              </a:xfrm>
              <a:prstGeom prst="cloudCallout">
                <a:avLst>
                  <a:gd name="adj1" fmla="val 21782"/>
                  <a:gd name="adj2" fmla="val 65273"/>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70" name="Oval 28"/>
              <p:cNvSpPr>
                <a:spLocks noChangeArrowheads="1"/>
              </p:cNvSpPr>
              <p:nvPr/>
            </p:nvSpPr>
            <p:spPr bwMode="auto">
              <a:xfrm rot="1961406">
                <a:off x="5226" y="3136"/>
                <a:ext cx="864" cy="762"/>
              </a:xfrm>
              <a:prstGeom prst="ellipse">
                <a:avLst/>
              </a:prstGeom>
              <a:solidFill>
                <a:srgbClr val="DDDDDD"/>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endParaRPr lang="en-US"/>
              </a:p>
            </p:txBody>
          </p:sp>
        </p:grpSp>
        <p:sp>
          <p:nvSpPr>
            <p:cNvPr id="35468" name="Text Box 29"/>
            <p:cNvSpPr txBox="1">
              <a:spLocks noChangeArrowheads="1"/>
            </p:cNvSpPr>
            <p:nvPr/>
          </p:nvSpPr>
          <p:spPr bwMode="auto">
            <a:xfrm>
              <a:off x="3935" y="3282"/>
              <a:ext cx="843"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Johnson</a:t>
              </a:r>
              <a:br>
                <a:rPr lang="en-US" sz="2400" i="1">
                  <a:solidFill>
                    <a:srgbClr val="CC0099"/>
                  </a:solidFill>
                </a:rPr>
              </a:br>
              <a:r>
                <a:rPr lang="en-US" sz="2400" i="1">
                  <a:solidFill>
                    <a:srgbClr val="CC0099"/>
                  </a:solidFill>
                </a:rPr>
                <a:t>Controls</a:t>
              </a:r>
            </a:p>
          </p:txBody>
        </p:sp>
      </p:grpSp>
      <p:grpSp>
        <p:nvGrpSpPr>
          <p:cNvPr id="9" name="Group 30"/>
          <p:cNvGrpSpPr>
            <a:grpSpLocks/>
          </p:cNvGrpSpPr>
          <p:nvPr/>
        </p:nvGrpSpPr>
        <p:grpSpPr bwMode="auto">
          <a:xfrm>
            <a:off x="-333375" y="1533525"/>
            <a:ext cx="3357563" cy="3514725"/>
            <a:chOff x="-72" y="1008"/>
            <a:chExt cx="2115" cy="2214"/>
          </a:xfrm>
        </p:grpSpPr>
        <p:grpSp>
          <p:nvGrpSpPr>
            <p:cNvPr id="35463" name="Group 31"/>
            <p:cNvGrpSpPr>
              <a:grpSpLocks/>
            </p:cNvGrpSpPr>
            <p:nvPr/>
          </p:nvGrpSpPr>
          <p:grpSpPr bwMode="auto">
            <a:xfrm>
              <a:off x="-72" y="1008"/>
              <a:ext cx="2115" cy="2214"/>
              <a:chOff x="-72" y="1008"/>
              <a:chExt cx="2115" cy="2214"/>
            </a:xfrm>
          </p:grpSpPr>
          <p:sp>
            <p:nvSpPr>
              <p:cNvPr id="35465" name="AutoShape 32"/>
              <p:cNvSpPr>
                <a:spLocks noChangeArrowheads="1"/>
              </p:cNvSpPr>
              <p:nvPr/>
            </p:nvSpPr>
            <p:spPr bwMode="auto">
              <a:xfrm>
                <a:off x="-72" y="1008"/>
                <a:ext cx="2028" cy="1968"/>
              </a:xfrm>
              <a:prstGeom prst="cloudCallout">
                <a:avLst>
                  <a:gd name="adj1" fmla="val 51134"/>
                  <a:gd name="adj2" fmla="val 52796"/>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66" name="Oval 33"/>
              <p:cNvSpPr>
                <a:spLocks noChangeArrowheads="1"/>
              </p:cNvSpPr>
              <p:nvPr/>
            </p:nvSpPr>
            <p:spPr bwMode="auto">
              <a:xfrm rot="3296582">
                <a:off x="1488" y="2666"/>
                <a:ext cx="650" cy="461"/>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endParaRPr lang="en-US"/>
              </a:p>
            </p:txBody>
          </p:sp>
        </p:grpSp>
        <p:sp>
          <p:nvSpPr>
            <p:cNvPr id="35464" name="Text Box 34"/>
            <p:cNvSpPr txBox="1">
              <a:spLocks noChangeArrowheads="1"/>
            </p:cNvSpPr>
            <p:nvPr/>
          </p:nvSpPr>
          <p:spPr bwMode="auto">
            <a:xfrm>
              <a:off x="620" y="1171"/>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Invensys</a:t>
              </a:r>
            </a:p>
          </p:txBody>
        </p:sp>
      </p:grpSp>
      <p:grpSp>
        <p:nvGrpSpPr>
          <p:cNvPr id="11" name="Group 35"/>
          <p:cNvGrpSpPr>
            <a:grpSpLocks/>
          </p:cNvGrpSpPr>
          <p:nvPr/>
        </p:nvGrpSpPr>
        <p:grpSpPr bwMode="auto">
          <a:xfrm>
            <a:off x="1282700" y="3951288"/>
            <a:ext cx="3436938" cy="3730625"/>
            <a:chOff x="406" y="2423"/>
            <a:chExt cx="2501" cy="2536"/>
          </a:xfrm>
        </p:grpSpPr>
        <p:grpSp>
          <p:nvGrpSpPr>
            <p:cNvPr id="35459" name="Group 36"/>
            <p:cNvGrpSpPr>
              <a:grpSpLocks/>
            </p:cNvGrpSpPr>
            <p:nvPr/>
          </p:nvGrpSpPr>
          <p:grpSpPr bwMode="auto">
            <a:xfrm>
              <a:off x="406" y="2423"/>
              <a:ext cx="2501" cy="2536"/>
              <a:chOff x="682" y="2423"/>
              <a:chExt cx="2225" cy="2536"/>
            </a:xfrm>
          </p:grpSpPr>
          <p:sp>
            <p:nvSpPr>
              <p:cNvPr id="35461" name="AutoShape 37"/>
              <p:cNvSpPr>
                <a:spLocks noChangeArrowheads="1"/>
              </p:cNvSpPr>
              <p:nvPr/>
            </p:nvSpPr>
            <p:spPr bwMode="auto">
              <a:xfrm rot="817620">
                <a:off x="682" y="2423"/>
                <a:ext cx="2214" cy="2035"/>
              </a:xfrm>
              <a:prstGeom prst="cloudCallout">
                <a:avLst>
                  <a:gd name="adj1" fmla="val 58171"/>
                  <a:gd name="adj2" fmla="val 53625"/>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62" name="Oval 38"/>
              <p:cNvSpPr>
                <a:spLocks noChangeArrowheads="1"/>
              </p:cNvSpPr>
              <p:nvPr/>
            </p:nvSpPr>
            <p:spPr bwMode="auto">
              <a:xfrm rot="3248687">
                <a:off x="2226" y="4278"/>
                <a:ext cx="774" cy="588"/>
              </a:xfrm>
              <a:prstGeom prst="ellipse">
                <a:avLst/>
              </a:prstGeom>
              <a:solidFill>
                <a:srgbClr val="DDDDDD"/>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grpSp>
        <p:sp>
          <p:nvSpPr>
            <p:cNvPr id="35460" name="Text Box 39"/>
            <p:cNvSpPr txBox="1">
              <a:spLocks noChangeArrowheads="1"/>
            </p:cNvSpPr>
            <p:nvPr/>
          </p:nvSpPr>
          <p:spPr bwMode="auto">
            <a:xfrm>
              <a:off x="488" y="3163"/>
              <a:ext cx="1019"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Johnson</a:t>
              </a:r>
            </a:p>
            <a:p>
              <a:pPr eaLnBrk="1" hangingPunct="1"/>
              <a:r>
                <a:rPr lang="en-US" sz="2400" i="1">
                  <a:solidFill>
                    <a:srgbClr val="CC0099"/>
                  </a:solidFill>
                </a:rPr>
                <a:t>Controls</a:t>
              </a:r>
            </a:p>
          </p:txBody>
        </p:sp>
      </p:grpSp>
      <p:grpSp>
        <p:nvGrpSpPr>
          <p:cNvPr id="13" name="Group 40"/>
          <p:cNvGrpSpPr>
            <a:grpSpLocks/>
          </p:cNvGrpSpPr>
          <p:nvPr/>
        </p:nvGrpSpPr>
        <p:grpSpPr bwMode="auto">
          <a:xfrm>
            <a:off x="3219450" y="2190750"/>
            <a:ext cx="2571750" cy="1692275"/>
            <a:chOff x="2034" y="1380"/>
            <a:chExt cx="1620" cy="1066"/>
          </a:xfrm>
        </p:grpSpPr>
        <p:sp>
          <p:nvSpPr>
            <p:cNvPr id="35454" name="Rectangle 41"/>
            <p:cNvSpPr>
              <a:spLocks noChangeArrowheads="1"/>
            </p:cNvSpPr>
            <p:nvPr/>
          </p:nvSpPr>
          <p:spPr bwMode="auto">
            <a:xfrm>
              <a:off x="2076" y="1380"/>
              <a:ext cx="1578" cy="1032"/>
            </a:xfrm>
            <a:prstGeom prst="rect">
              <a:avLst/>
            </a:prstGeom>
            <a:solidFill>
              <a:schemeClr val="bg1"/>
            </a:solidFill>
            <a:ln w="19050">
              <a:solidFill>
                <a:schemeClr val="tx1"/>
              </a:solidFill>
              <a:miter lim="800000"/>
              <a:headEnd/>
              <a:tailEnd/>
            </a:ln>
          </p:spPr>
          <p:txBody>
            <a:bodyPr wrap="none" anchor="ctr"/>
            <a:lstStyle/>
            <a:p>
              <a:pPr algn="ctr"/>
              <a:endParaRPr lang="en-US"/>
            </a:p>
          </p:txBody>
        </p:sp>
        <p:sp>
          <p:nvSpPr>
            <p:cNvPr id="35455" name="Freeform 42"/>
            <p:cNvSpPr>
              <a:spLocks/>
            </p:cNvSpPr>
            <p:nvPr/>
          </p:nvSpPr>
          <p:spPr bwMode="auto">
            <a:xfrm>
              <a:off x="2232" y="1446"/>
              <a:ext cx="1266" cy="900"/>
            </a:xfrm>
            <a:custGeom>
              <a:avLst/>
              <a:gdLst>
                <a:gd name="T0" fmla="*/ 0 w 1548"/>
                <a:gd name="T1" fmla="*/ 696 h 1164"/>
                <a:gd name="T2" fmla="*/ 0 w 1548"/>
                <a:gd name="T3" fmla="*/ 574 h 1164"/>
                <a:gd name="T4" fmla="*/ 321 w 1548"/>
                <a:gd name="T5" fmla="*/ 574 h 1164"/>
                <a:gd name="T6" fmla="*/ 321 w 1548"/>
                <a:gd name="T7" fmla="*/ 452 h 1164"/>
                <a:gd name="T8" fmla="*/ 667 w 1548"/>
                <a:gd name="T9" fmla="*/ 452 h 1164"/>
                <a:gd name="T10" fmla="*/ 667 w 1548"/>
                <a:gd name="T11" fmla="*/ 265 h 1164"/>
                <a:gd name="T12" fmla="*/ 1027 w 1548"/>
                <a:gd name="T13" fmla="*/ 269 h 1164"/>
                <a:gd name="T14" fmla="*/ 1035 w 1548"/>
                <a:gd name="T15" fmla="*/ 0 h 1164"/>
                <a:gd name="T16" fmla="*/ 0 60000 65536"/>
                <a:gd name="T17" fmla="*/ 0 60000 65536"/>
                <a:gd name="T18" fmla="*/ 0 60000 65536"/>
                <a:gd name="T19" fmla="*/ 0 60000 65536"/>
                <a:gd name="T20" fmla="*/ 0 60000 65536"/>
                <a:gd name="T21" fmla="*/ 0 60000 65536"/>
                <a:gd name="T22" fmla="*/ 0 60000 65536"/>
                <a:gd name="T23" fmla="*/ 0 60000 65536"/>
                <a:gd name="T24" fmla="*/ 0 w 1548"/>
                <a:gd name="T25" fmla="*/ 0 h 1164"/>
                <a:gd name="T26" fmla="*/ 1548 w 1548"/>
                <a:gd name="T27" fmla="*/ 1164 h 1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8" h="1164">
                  <a:moveTo>
                    <a:pt x="0" y="1164"/>
                  </a:moveTo>
                  <a:lnTo>
                    <a:pt x="0" y="960"/>
                  </a:lnTo>
                  <a:lnTo>
                    <a:pt x="480" y="960"/>
                  </a:lnTo>
                  <a:lnTo>
                    <a:pt x="480" y="756"/>
                  </a:lnTo>
                  <a:lnTo>
                    <a:pt x="996" y="756"/>
                  </a:lnTo>
                  <a:lnTo>
                    <a:pt x="996" y="444"/>
                  </a:lnTo>
                  <a:lnTo>
                    <a:pt x="1536" y="450"/>
                  </a:lnTo>
                  <a:lnTo>
                    <a:pt x="1548" y="0"/>
                  </a:lnTo>
                </a:path>
              </a:pathLst>
            </a:custGeom>
            <a:noFill/>
            <a:ln w="762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56" name="Freeform 43"/>
            <p:cNvSpPr>
              <a:spLocks/>
            </p:cNvSpPr>
            <p:nvPr/>
          </p:nvSpPr>
          <p:spPr bwMode="auto">
            <a:xfrm>
              <a:off x="2178" y="1476"/>
              <a:ext cx="1284" cy="858"/>
            </a:xfrm>
            <a:custGeom>
              <a:avLst/>
              <a:gdLst>
                <a:gd name="T0" fmla="*/ 0 w 1284"/>
                <a:gd name="T1" fmla="*/ 0 h 858"/>
                <a:gd name="T2" fmla="*/ 144 w 1284"/>
                <a:gd name="T3" fmla="*/ 0 h 858"/>
                <a:gd name="T4" fmla="*/ 144 w 1284"/>
                <a:gd name="T5" fmla="*/ 210 h 858"/>
                <a:gd name="T6" fmla="*/ 282 w 1284"/>
                <a:gd name="T7" fmla="*/ 210 h 858"/>
                <a:gd name="T8" fmla="*/ 282 w 1284"/>
                <a:gd name="T9" fmla="*/ 396 h 858"/>
                <a:gd name="T10" fmla="*/ 552 w 1284"/>
                <a:gd name="T11" fmla="*/ 396 h 858"/>
                <a:gd name="T12" fmla="*/ 552 w 1284"/>
                <a:gd name="T13" fmla="*/ 468 h 858"/>
                <a:gd name="T14" fmla="*/ 720 w 1284"/>
                <a:gd name="T15" fmla="*/ 468 h 858"/>
                <a:gd name="T16" fmla="*/ 720 w 1284"/>
                <a:gd name="T17" fmla="*/ 666 h 858"/>
                <a:gd name="T18" fmla="*/ 984 w 1284"/>
                <a:gd name="T19" fmla="*/ 666 h 858"/>
                <a:gd name="T20" fmla="*/ 984 w 1284"/>
                <a:gd name="T21" fmla="*/ 858 h 858"/>
                <a:gd name="T22" fmla="*/ 1284 w 1284"/>
                <a:gd name="T23" fmla="*/ 858 h 8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84"/>
                <a:gd name="T37" fmla="*/ 0 h 858"/>
                <a:gd name="T38" fmla="*/ 1284 w 1284"/>
                <a:gd name="T39" fmla="*/ 858 h 8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84" h="858">
                  <a:moveTo>
                    <a:pt x="0" y="0"/>
                  </a:moveTo>
                  <a:lnTo>
                    <a:pt x="144" y="0"/>
                  </a:lnTo>
                  <a:lnTo>
                    <a:pt x="144" y="210"/>
                  </a:lnTo>
                  <a:lnTo>
                    <a:pt x="282" y="210"/>
                  </a:lnTo>
                  <a:lnTo>
                    <a:pt x="282" y="396"/>
                  </a:lnTo>
                  <a:lnTo>
                    <a:pt x="552" y="396"/>
                  </a:lnTo>
                  <a:lnTo>
                    <a:pt x="552" y="468"/>
                  </a:lnTo>
                  <a:lnTo>
                    <a:pt x="720" y="468"/>
                  </a:lnTo>
                  <a:lnTo>
                    <a:pt x="720" y="666"/>
                  </a:lnTo>
                  <a:lnTo>
                    <a:pt x="984" y="666"/>
                  </a:lnTo>
                  <a:lnTo>
                    <a:pt x="984" y="858"/>
                  </a:lnTo>
                  <a:lnTo>
                    <a:pt x="1284" y="858"/>
                  </a:lnTo>
                </a:path>
              </a:pathLst>
            </a:custGeom>
            <a:noFill/>
            <a:ln w="762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57" name="Text Box 44"/>
            <p:cNvSpPr txBox="1">
              <a:spLocks noChangeArrowheads="1"/>
            </p:cNvSpPr>
            <p:nvPr/>
          </p:nvSpPr>
          <p:spPr bwMode="auto">
            <a:xfrm>
              <a:off x="2034" y="1686"/>
              <a:ext cx="1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a:t>$</a:t>
              </a:r>
            </a:p>
          </p:txBody>
        </p:sp>
        <p:sp>
          <p:nvSpPr>
            <p:cNvPr id="35458" name="Text Box 45"/>
            <p:cNvSpPr txBox="1">
              <a:spLocks noChangeArrowheads="1"/>
            </p:cNvSpPr>
            <p:nvPr/>
          </p:nvSpPr>
          <p:spPr bwMode="auto">
            <a:xfrm>
              <a:off x="2664" y="2196"/>
              <a:ext cx="5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t>MW</a:t>
              </a:r>
            </a:p>
          </p:txBody>
        </p:sp>
      </p:grpSp>
      <p:sp>
        <p:nvSpPr>
          <p:cNvPr id="614446" name="AutoShape 46"/>
          <p:cNvSpPr>
            <a:spLocks noChangeArrowheads="1"/>
          </p:cNvSpPr>
          <p:nvPr/>
        </p:nvSpPr>
        <p:spPr bwMode="auto">
          <a:xfrm>
            <a:off x="3771900" y="1804988"/>
            <a:ext cx="1631950" cy="558800"/>
          </a:xfrm>
          <a:prstGeom prst="cube">
            <a:avLst>
              <a:gd name="adj" fmla="val 16667"/>
            </a:avLst>
          </a:prstGeom>
          <a:solidFill>
            <a:schemeClr val="bg1"/>
          </a:solidFill>
          <a:ln w="28575">
            <a:solidFill>
              <a:schemeClr val="tx1"/>
            </a:solidFill>
            <a:miter lim="800000"/>
            <a:headEnd/>
            <a:tailEnd/>
          </a:ln>
          <a:effectLst/>
        </p:spPr>
        <p:txBody>
          <a:bodyPr anchor="ctr">
            <a:spAutoFit/>
          </a:bodyPr>
          <a:lstStyle/>
          <a:p>
            <a:pPr algn="ctr">
              <a:defRPr/>
            </a:pPr>
            <a:r>
              <a:rPr lang="en-US" sz="2400" b="1">
                <a:effectLst>
                  <a:outerShdw blurRad="38100" dist="38100" dir="2700000" algn="tl">
                    <a:srgbClr val="C0C0C0"/>
                  </a:outerShdw>
                </a:effectLst>
              </a:rPr>
              <a:t>Market</a:t>
            </a:r>
          </a:p>
        </p:txBody>
      </p:sp>
      <p:grpSp>
        <p:nvGrpSpPr>
          <p:cNvPr id="14" name="Group 47"/>
          <p:cNvGrpSpPr>
            <a:grpSpLocks/>
          </p:cNvGrpSpPr>
          <p:nvPr/>
        </p:nvGrpSpPr>
        <p:grpSpPr bwMode="auto">
          <a:xfrm>
            <a:off x="176213" y="2663825"/>
            <a:ext cx="1651000" cy="1284288"/>
            <a:chOff x="111" y="1678"/>
            <a:chExt cx="1040" cy="809"/>
          </a:xfrm>
        </p:grpSpPr>
        <p:sp>
          <p:nvSpPr>
            <p:cNvPr id="35431" name="AutoShape 48"/>
            <p:cNvSpPr>
              <a:spLocks noChangeArrowheads="1"/>
            </p:cNvSpPr>
            <p:nvPr/>
          </p:nvSpPr>
          <p:spPr bwMode="auto">
            <a:xfrm rot="1082171">
              <a:off x="292" y="1693"/>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432" name="AutoShape 49"/>
            <p:cNvSpPr>
              <a:spLocks noChangeArrowheads="1"/>
            </p:cNvSpPr>
            <p:nvPr/>
          </p:nvSpPr>
          <p:spPr bwMode="auto">
            <a:xfrm rot="-239065">
              <a:off x="629" y="1717"/>
              <a:ext cx="160" cy="488"/>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433" name="AutoShape 50"/>
            <p:cNvSpPr>
              <a:spLocks noChangeArrowheads="1"/>
            </p:cNvSpPr>
            <p:nvPr/>
          </p:nvSpPr>
          <p:spPr bwMode="auto">
            <a:xfrm rot="-1259591">
              <a:off x="923" y="1678"/>
              <a:ext cx="143" cy="506"/>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5434" name="Group 51"/>
            <p:cNvGrpSpPr>
              <a:grpSpLocks/>
            </p:cNvGrpSpPr>
            <p:nvPr/>
          </p:nvGrpSpPr>
          <p:grpSpPr bwMode="auto">
            <a:xfrm>
              <a:off x="501" y="2140"/>
              <a:ext cx="387" cy="347"/>
              <a:chOff x="501" y="2140"/>
              <a:chExt cx="387" cy="347"/>
            </a:xfrm>
          </p:grpSpPr>
          <p:sp>
            <p:nvSpPr>
              <p:cNvPr id="35442" name="AutoShape 52"/>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p>
            </p:txBody>
          </p:sp>
          <p:sp>
            <p:nvSpPr>
              <p:cNvPr id="35443" name="Line 53"/>
              <p:cNvSpPr>
                <a:spLocks noChangeShapeType="1"/>
              </p:cNvSpPr>
              <p:nvPr/>
            </p:nvSpPr>
            <p:spPr bwMode="auto">
              <a:xfrm>
                <a:off x="542" y="2275"/>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4" name="Line 54"/>
              <p:cNvSpPr>
                <a:spLocks noChangeShapeType="1"/>
              </p:cNvSpPr>
              <p:nvPr/>
            </p:nvSpPr>
            <p:spPr bwMode="auto">
              <a:xfrm>
                <a:off x="541" y="2308"/>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5" name="Line 55"/>
              <p:cNvSpPr>
                <a:spLocks noChangeShapeType="1"/>
              </p:cNvSpPr>
              <p:nvPr/>
            </p:nvSpPr>
            <p:spPr bwMode="auto">
              <a:xfrm>
                <a:off x="539" y="2341"/>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6" name="Line 56"/>
              <p:cNvSpPr>
                <a:spLocks noChangeShapeType="1"/>
              </p:cNvSpPr>
              <p:nvPr/>
            </p:nvSpPr>
            <p:spPr bwMode="auto">
              <a:xfrm>
                <a:off x="538" y="2373"/>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7" name="Line 57"/>
              <p:cNvSpPr>
                <a:spLocks noChangeShapeType="1"/>
              </p:cNvSpPr>
              <p:nvPr/>
            </p:nvSpPr>
            <p:spPr bwMode="auto">
              <a:xfrm>
                <a:off x="536" y="2406"/>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8" name="Line 58"/>
              <p:cNvSpPr>
                <a:spLocks noChangeShapeType="1"/>
              </p:cNvSpPr>
              <p:nvPr/>
            </p:nvSpPr>
            <p:spPr bwMode="auto">
              <a:xfrm>
                <a:off x="534" y="2438"/>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9" name="Line 59"/>
              <p:cNvSpPr>
                <a:spLocks noChangeShapeType="1"/>
              </p:cNvSpPr>
              <p:nvPr/>
            </p:nvSpPr>
            <p:spPr bwMode="auto">
              <a:xfrm flipV="1">
                <a:off x="828" y="220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0" name="Line 60"/>
              <p:cNvSpPr>
                <a:spLocks noChangeShapeType="1"/>
              </p:cNvSpPr>
              <p:nvPr/>
            </p:nvSpPr>
            <p:spPr bwMode="auto">
              <a:xfrm flipV="1">
                <a:off x="828" y="2241"/>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1" name="Line 61"/>
              <p:cNvSpPr>
                <a:spLocks noChangeShapeType="1"/>
              </p:cNvSpPr>
              <p:nvPr/>
            </p:nvSpPr>
            <p:spPr bwMode="auto">
              <a:xfrm flipV="1">
                <a:off x="828" y="228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2" name="Line 62"/>
              <p:cNvSpPr>
                <a:spLocks noChangeShapeType="1"/>
              </p:cNvSpPr>
              <p:nvPr/>
            </p:nvSpPr>
            <p:spPr bwMode="auto">
              <a:xfrm flipV="1">
                <a:off x="828" y="2324"/>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3" name="Line 63"/>
              <p:cNvSpPr>
                <a:spLocks noChangeShapeType="1"/>
              </p:cNvSpPr>
              <p:nvPr/>
            </p:nvSpPr>
            <p:spPr bwMode="auto">
              <a:xfrm flipV="1">
                <a:off x="828" y="2366"/>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435" name="Group 64"/>
            <p:cNvGrpSpPr>
              <a:grpSpLocks/>
            </p:cNvGrpSpPr>
            <p:nvPr/>
          </p:nvGrpSpPr>
          <p:grpSpPr bwMode="auto">
            <a:xfrm>
              <a:off x="111" y="2134"/>
              <a:ext cx="341" cy="336"/>
              <a:chOff x="111" y="2134"/>
              <a:chExt cx="341" cy="336"/>
            </a:xfrm>
          </p:grpSpPr>
          <p:sp>
            <p:nvSpPr>
              <p:cNvPr id="35440" name="AutoShape 65"/>
              <p:cNvSpPr>
                <a:spLocks noChangeArrowheads="1"/>
              </p:cNvSpPr>
              <p:nvPr/>
            </p:nvSpPr>
            <p:spPr bwMode="auto">
              <a:xfrm>
                <a:off x="111" y="2134"/>
                <a:ext cx="341" cy="336"/>
              </a:xfrm>
              <a:prstGeom prst="cube">
                <a:avLst>
                  <a:gd name="adj" fmla="val 25222"/>
                </a:avLst>
              </a:prstGeom>
              <a:solidFill>
                <a:schemeClr val="bg1"/>
              </a:solidFill>
              <a:ln w="9525">
                <a:solidFill>
                  <a:schemeClr val="tx1"/>
                </a:solidFill>
                <a:miter lim="800000"/>
                <a:headEnd/>
                <a:tailEnd/>
              </a:ln>
            </p:spPr>
            <p:txBody>
              <a:bodyPr wrap="none" anchor="ctr"/>
              <a:lstStyle/>
              <a:p>
                <a:endParaRPr lang="en-US"/>
              </a:p>
            </p:txBody>
          </p:sp>
          <p:sp>
            <p:nvSpPr>
              <p:cNvPr id="35441" name="Rectangle 66"/>
              <p:cNvSpPr>
                <a:spLocks noChangeArrowheads="1"/>
              </p:cNvSpPr>
              <p:nvPr/>
            </p:nvSpPr>
            <p:spPr bwMode="auto">
              <a:xfrm>
                <a:off x="166" y="2260"/>
                <a:ext cx="151" cy="140"/>
              </a:xfrm>
              <a:prstGeom prst="rect">
                <a:avLst/>
              </a:prstGeom>
              <a:solidFill>
                <a:schemeClr val="bg1"/>
              </a:solidFill>
              <a:ln w="6350">
                <a:solidFill>
                  <a:schemeClr val="tx1"/>
                </a:solidFill>
                <a:miter lim="800000"/>
                <a:headEnd/>
                <a:tailEnd/>
              </a:ln>
            </p:spPr>
            <p:txBody>
              <a:bodyPr wrap="none" anchor="ctr"/>
              <a:lstStyle/>
              <a:p>
                <a:endParaRPr lang="en-US"/>
              </a:p>
            </p:txBody>
          </p:sp>
        </p:grpSp>
        <p:grpSp>
          <p:nvGrpSpPr>
            <p:cNvPr id="35436" name="Group 67"/>
            <p:cNvGrpSpPr>
              <a:grpSpLocks/>
            </p:cNvGrpSpPr>
            <p:nvPr/>
          </p:nvGrpSpPr>
          <p:grpSpPr bwMode="auto">
            <a:xfrm>
              <a:off x="1011" y="2014"/>
              <a:ext cx="140" cy="461"/>
              <a:chOff x="15866" y="12816"/>
              <a:chExt cx="590" cy="1842"/>
            </a:xfrm>
          </p:grpSpPr>
          <p:sp>
            <p:nvSpPr>
              <p:cNvPr id="35437" name="AutoShape 68"/>
              <p:cNvSpPr>
                <a:spLocks noChangeArrowheads="1"/>
              </p:cNvSpPr>
              <p:nvPr/>
            </p:nvSpPr>
            <p:spPr bwMode="auto">
              <a:xfrm>
                <a:off x="15866" y="13007"/>
                <a:ext cx="590" cy="1651"/>
              </a:xfrm>
              <a:prstGeom prst="can">
                <a:avLst>
                  <a:gd name="adj" fmla="val 39280"/>
                </a:avLst>
              </a:prstGeom>
              <a:solidFill>
                <a:schemeClr val="bg1"/>
              </a:solidFill>
              <a:ln w="9525">
                <a:solidFill>
                  <a:schemeClr val="tx1"/>
                </a:solidFill>
                <a:round/>
                <a:headEnd/>
                <a:tailEnd/>
              </a:ln>
            </p:spPr>
            <p:txBody>
              <a:bodyPr wrap="none" anchor="ctr"/>
              <a:lstStyle/>
              <a:p>
                <a:endParaRPr lang="en-US"/>
              </a:p>
            </p:txBody>
          </p:sp>
          <p:sp>
            <p:nvSpPr>
              <p:cNvPr id="35438" name="Line 69"/>
              <p:cNvSpPr>
                <a:spLocks noChangeShapeType="1"/>
              </p:cNvSpPr>
              <p:nvPr/>
            </p:nvSpPr>
            <p:spPr bwMode="auto">
              <a:xfrm>
                <a:off x="16080" y="12816"/>
                <a:ext cx="0" cy="33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39" name="Line 70"/>
              <p:cNvSpPr>
                <a:spLocks noChangeShapeType="1"/>
              </p:cNvSpPr>
              <p:nvPr/>
            </p:nvSpPr>
            <p:spPr bwMode="auto">
              <a:xfrm>
                <a:off x="16272" y="12864"/>
                <a:ext cx="0" cy="33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8" name="Group 71"/>
          <p:cNvGrpSpPr>
            <a:grpSpLocks/>
          </p:cNvGrpSpPr>
          <p:nvPr/>
        </p:nvGrpSpPr>
        <p:grpSpPr bwMode="auto">
          <a:xfrm>
            <a:off x="279400" y="2365375"/>
            <a:ext cx="1744663" cy="617538"/>
            <a:chOff x="4634" y="3212"/>
            <a:chExt cx="493" cy="95"/>
          </a:xfrm>
        </p:grpSpPr>
        <p:sp>
          <p:nvSpPr>
            <p:cNvPr id="35293" name="Rectangle 72"/>
            <p:cNvSpPr>
              <a:spLocks noChangeArrowheads="1"/>
            </p:cNvSpPr>
            <p:nvPr/>
          </p:nvSpPr>
          <p:spPr bwMode="auto">
            <a:xfrm>
              <a:off x="4987" y="3249"/>
              <a:ext cx="136"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4" name="Rectangle 73"/>
            <p:cNvSpPr>
              <a:spLocks noChangeArrowheads="1"/>
            </p:cNvSpPr>
            <p:nvPr/>
          </p:nvSpPr>
          <p:spPr bwMode="auto">
            <a:xfrm>
              <a:off x="4987" y="3275"/>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5" name="Rectangle 74"/>
            <p:cNvSpPr>
              <a:spLocks noChangeArrowheads="1"/>
            </p:cNvSpPr>
            <p:nvPr/>
          </p:nvSpPr>
          <p:spPr bwMode="auto">
            <a:xfrm>
              <a:off x="4987" y="3283"/>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6" name="Rectangle 75"/>
            <p:cNvSpPr>
              <a:spLocks noChangeArrowheads="1"/>
            </p:cNvSpPr>
            <p:nvPr/>
          </p:nvSpPr>
          <p:spPr bwMode="auto">
            <a:xfrm>
              <a:off x="4987" y="3291"/>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7" name="Rectangle 76"/>
            <p:cNvSpPr>
              <a:spLocks noChangeArrowheads="1"/>
            </p:cNvSpPr>
            <p:nvPr/>
          </p:nvSpPr>
          <p:spPr bwMode="auto">
            <a:xfrm>
              <a:off x="4987" y="3299"/>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8" name="Rectangle 77"/>
            <p:cNvSpPr>
              <a:spLocks noChangeArrowheads="1"/>
            </p:cNvSpPr>
            <p:nvPr/>
          </p:nvSpPr>
          <p:spPr bwMode="auto">
            <a:xfrm>
              <a:off x="4987" y="3267"/>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9" name="Rectangle 78"/>
            <p:cNvSpPr>
              <a:spLocks noChangeArrowheads="1"/>
            </p:cNvSpPr>
            <p:nvPr/>
          </p:nvSpPr>
          <p:spPr bwMode="auto">
            <a:xfrm>
              <a:off x="4987"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0" name="Rectangle 79"/>
            <p:cNvSpPr>
              <a:spLocks noChangeArrowheads="1"/>
            </p:cNvSpPr>
            <p:nvPr/>
          </p:nvSpPr>
          <p:spPr bwMode="auto">
            <a:xfrm>
              <a:off x="5119"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1" name="Rectangle 80"/>
            <p:cNvSpPr>
              <a:spLocks noChangeArrowheads="1"/>
            </p:cNvSpPr>
            <p:nvPr/>
          </p:nvSpPr>
          <p:spPr bwMode="auto">
            <a:xfrm>
              <a:off x="4987" y="3222"/>
              <a:ext cx="140" cy="3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2" name="Rectangle 81"/>
            <p:cNvSpPr>
              <a:spLocks noChangeArrowheads="1"/>
            </p:cNvSpPr>
            <p:nvPr/>
          </p:nvSpPr>
          <p:spPr bwMode="auto">
            <a:xfrm>
              <a:off x="4987" y="3222"/>
              <a:ext cx="140" cy="32"/>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03" name="Rectangle 82"/>
            <p:cNvSpPr>
              <a:spLocks noChangeArrowheads="1"/>
            </p:cNvSpPr>
            <p:nvPr/>
          </p:nvSpPr>
          <p:spPr bwMode="auto">
            <a:xfrm>
              <a:off x="4987" y="3256"/>
              <a:ext cx="136" cy="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4" name="Rectangle 83"/>
            <p:cNvSpPr>
              <a:spLocks noChangeArrowheads="1"/>
            </p:cNvSpPr>
            <p:nvPr/>
          </p:nvSpPr>
          <p:spPr bwMode="auto">
            <a:xfrm>
              <a:off x="5004" y="3264"/>
              <a:ext cx="101" cy="41"/>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5" name="Rectangle 84"/>
            <p:cNvSpPr>
              <a:spLocks noChangeArrowheads="1"/>
            </p:cNvSpPr>
            <p:nvPr/>
          </p:nvSpPr>
          <p:spPr bwMode="auto">
            <a:xfrm>
              <a:off x="5004" y="3264"/>
              <a:ext cx="101" cy="41"/>
            </a:xfrm>
            <a:prstGeom prst="rect">
              <a:avLst/>
            </a:prstGeom>
            <a:noFill/>
            <a:ln w="0">
              <a:solidFill>
                <a:srgbClr val="FF8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06" name="Rectangle 85"/>
            <p:cNvSpPr>
              <a:spLocks noChangeArrowheads="1"/>
            </p:cNvSpPr>
            <p:nvPr/>
          </p:nvSpPr>
          <p:spPr bwMode="auto">
            <a:xfrm>
              <a:off x="5009"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7" name="Rectangle 86"/>
            <p:cNvSpPr>
              <a:spLocks noChangeArrowheads="1"/>
            </p:cNvSpPr>
            <p:nvPr/>
          </p:nvSpPr>
          <p:spPr bwMode="auto">
            <a:xfrm>
              <a:off x="5009"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08" name="Rectangle 87"/>
            <p:cNvSpPr>
              <a:spLocks noChangeArrowheads="1"/>
            </p:cNvSpPr>
            <p:nvPr/>
          </p:nvSpPr>
          <p:spPr bwMode="auto">
            <a:xfrm>
              <a:off x="5032"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9" name="Rectangle 88"/>
            <p:cNvSpPr>
              <a:spLocks noChangeArrowheads="1"/>
            </p:cNvSpPr>
            <p:nvPr/>
          </p:nvSpPr>
          <p:spPr bwMode="auto">
            <a:xfrm>
              <a:off x="5032"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0" name="Rectangle 89"/>
            <p:cNvSpPr>
              <a:spLocks noChangeArrowheads="1"/>
            </p:cNvSpPr>
            <p:nvPr/>
          </p:nvSpPr>
          <p:spPr bwMode="auto">
            <a:xfrm>
              <a:off x="5056"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1" name="Rectangle 90"/>
            <p:cNvSpPr>
              <a:spLocks noChangeArrowheads="1"/>
            </p:cNvSpPr>
            <p:nvPr/>
          </p:nvSpPr>
          <p:spPr bwMode="auto">
            <a:xfrm>
              <a:off x="5056"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2" name="Rectangle 91"/>
            <p:cNvSpPr>
              <a:spLocks noChangeArrowheads="1"/>
            </p:cNvSpPr>
            <p:nvPr/>
          </p:nvSpPr>
          <p:spPr bwMode="auto">
            <a:xfrm>
              <a:off x="5080"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3" name="Rectangle 92"/>
            <p:cNvSpPr>
              <a:spLocks noChangeArrowheads="1"/>
            </p:cNvSpPr>
            <p:nvPr/>
          </p:nvSpPr>
          <p:spPr bwMode="auto">
            <a:xfrm>
              <a:off x="5080"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4" name="Rectangle 93"/>
            <p:cNvSpPr>
              <a:spLocks noChangeArrowheads="1"/>
            </p:cNvSpPr>
            <p:nvPr/>
          </p:nvSpPr>
          <p:spPr bwMode="auto">
            <a:xfrm>
              <a:off x="5009"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5" name="Rectangle 94"/>
            <p:cNvSpPr>
              <a:spLocks noChangeArrowheads="1"/>
            </p:cNvSpPr>
            <p:nvPr/>
          </p:nvSpPr>
          <p:spPr bwMode="auto">
            <a:xfrm>
              <a:off x="5009"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6" name="Rectangle 95"/>
            <p:cNvSpPr>
              <a:spLocks noChangeArrowheads="1"/>
            </p:cNvSpPr>
            <p:nvPr/>
          </p:nvSpPr>
          <p:spPr bwMode="auto">
            <a:xfrm>
              <a:off x="5032"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7" name="Rectangle 96"/>
            <p:cNvSpPr>
              <a:spLocks noChangeArrowheads="1"/>
            </p:cNvSpPr>
            <p:nvPr/>
          </p:nvSpPr>
          <p:spPr bwMode="auto">
            <a:xfrm>
              <a:off x="5032"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8" name="Rectangle 97"/>
            <p:cNvSpPr>
              <a:spLocks noChangeArrowheads="1"/>
            </p:cNvSpPr>
            <p:nvPr/>
          </p:nvSpPr>
          <p:spPr bwMode="auto">
            <a:xfrm>
              <a:off x="5056"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9" name="Rectangle 98"/>
            <p:cNvSpPr>
              <a:spLocks noChangeArrowheads="1"/>
            </p:cNvSpPr>
            <p:nvPr/>
          </p:nvSpPr>
          <p:spPr bwMode="auto">
            <a:xfrm>
              <a:off x="5056"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0" name="Rectangle 99"/>
            <p:cNvSpPr>
              <a:spLocks noChangeArrowheads="1"/>
            </p:cNvSpPr>
            <p:nvPr/>
          </p:nvSpPr>
          <p:spPr bwMode="auto">
            <a:xfrm>
              <a:off x="5080"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1" name="Rectangle 100"/>
            <p:cNvSpPr>
              <a:spLocks noChangeArrowheads="1"/>
            </p:cNvSpPr>
            <p:nvPr/>
          </p:nvSpPr>
          <p:spPr bwMode="auto">
            <a:xfrm>
              <a:off x="5080"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2" name="Rectangle 101"/>
            <p:cNvSpPr>
              <a:spLocks noChangeArrowheads="1"/>
            </p:cNvSpPr>
            <p:nvPr/>
          </p:nvSpPr>
          <p:spPr bwMode="auto">
            <a:xfrm>
              <a:off x="5009"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3" name="Rectangle 102"/>
            <p:cNvSpPr>
              <a:spLocks noChangeArrowheads="1"/>
            </p:cNvSpPr>
            <p:nvPr/>
          </p:nvSpPr>
          <p:spPr bwMode="auto">
            <a:xfrm>
              <a:off x="5009"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4" name="Rectangle 103"/>
            <p:cNvSpPr>
              <a:spLocks noChangeArrowheads="1"/>
            </p:cNvSpPr>
            <p:nvPr/>
          </p:nvSpPr>
          <p:spPr bwMode="auto">
            <a:xfrm>
              <a:off x="5032"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5" name="Rectangle 104"/>
            <p:cNvSpPr>
              <a:spLocks noChangeArrowheads="1"/>
            </p:cNvSpPr>
            <p:nvPr/>
          </p:nvSpPr>
          <p:spPr bwMode="auto">
            <a:xfrm>
              <a:off x="5032" y="3276"/>
              <a:ext cx="22" cy="7"/>
            </a:xfrm>
            <a:prstGeom prst="rect">
              <a:avLst/>
            </a:prstGeom>
            <a:solidFill>
              <a:srgbClr val="FFC080"/>
            </a:solidFill>
            <a:ln w="0">
              <a:solidFill>
                <a:srgbClr val="FFA040"/>
              </a:solidFill>
              <a:miter lim="800000"/>
              <a:headEnd/>
              <a:tailEnd/>
            </a:ln>
          </p:spPr>
          <p:txBody>
            <a:bodyPr/>
            <a:lstStyle/>
            <a:p>
              <a:endParaRPr lang="en-US"/>
            </a:p>
          </p:txBody>
        </p:sp>
        <p:sp>
          <p:nvSpPr>
            <p:cNvPr id="35326" name="Rectangle 105"/>
            <p:cNvSpPr>
              <a:spLocks noChangeArrowheads="1"/>
            </p:cNvSpPr>
            <p:nvPr/>
          </p:nvSpPr>
          <p:spPr bwMode="auto">
            <a:xfrm>
              <a:off x="5056"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7" name="Rectangle 106"/>
            <p:cNvSpPr>
              <a:spLocks noChangeArrowheads="1"/>
            </p:cNvSpPr>
            <p:nvPr/>
          </p:nvSpPr>
          <p:spPr bwMode="auto">
            <a:xfrm>
              <a:off x="5056"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8" name="Rectangle 107"/>
            <p:cNvSpPr>
              <a:spLocks noChangeArrowheads="1"/>
            </p:cNvSpPr>
            <p:nvPr/>
          </p:nvSpPr>
          <p:spPr bwMode="auto">
            <a:xfrm>
              <a:off x="5080"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9" name="Rectangle 108"/>
            <p:cNvSpPr>
              <a:spLocks noChangeArrowheads="1"/>
            </p:cNvSpPr>
            <p:nvPr/>
          </p:nvSpPr>
          <p:spPr bwMode="auto">
            <a:xfrm>
              <a:off x="5080"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0" name="Rectangle 109"/>
            <p:cNvSpPr>
              <a:spLocks noChangeArrowheads="1"/>
            </p:cNvSpPr>
            <p:nvPr/>
          </p:nvSpPr>
          <p:spPr bwMode="auto">
            <a:xfrm>
              <a:off x="5009"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1" name="Rectangle 110"/>
            <p:cNvSpPr>
              <a:spLocks noChangeArrowheads="1"/>
            </p:cNvSpPr>
            <p:nvPr/>
          </p:nvSpPr>
          <p:spPr bwMode="auto">
            <a:xfrm>
              <a:off x="5009"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2" name="Rectangle 111"/>
            <p:cNvSpPr>
              <a:spLocks noChangeArrowheads="1"/>
            </p:cNvSpPr>
            <p:nvPr/>
          </p:nvSpPr>
          <p:spPr bwMode="auto">
            <a:xfrm>
              <a:off x="5032"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3" name="Rectangle 112"/>
            <p:cNvSpPr>
              <a:spLocks noChangeArrowheads="1"/>
            </p:cNvSpPr>
            <p:nvPr/>
          </p:nvSpPr>
          <p:spPr bwMode="auto">
            <a:xfrm>
              <a:off x="5032"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4" name="Rectangle 113"/>
            <p:cNvSpPr>
              <a:spLocks noChangeArrowheads="1"/>
            </p:cNvSpPr>
            <p:nvPr/>
          </p:nvSpPr>
          <p:spPr bwMode="auto">
            <a:xfrm>
              <a:off x="5056"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5" name="Rectangle 114"/>
            <p:cNvSpPr>
              <a:spLocks noChangeArrowheads="1"/>
            </p:cNvSpPr>
            <p:nvPr/>
          </p:nvSpPr>
          <p:spPr bwMode="auto">
            <a:xfrm>
              <a:off x="5056"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6" name="Rectangle 115"/>
            <p:cNvSpPr>
              <a:spLocks noChangeArrowheads="1"/>
            </p:cNvSpPr>
            <p:nvPr/>
          </p:nvSpPr>
          <p:spPr bwMode="auto">
            <a:xfrm>
              <a:off x="5080"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7" name="Rectangle 116"/>
            <p:cNvSpPr>
              <a:spLocks noChangeArrowheads="1"/>
            </p:cNvSpPr>
            <p:nvPr/>
          </p:nvSpPr>
          <p:spPr bwMode="auto">
            <a:xfrm>
              <a:off x="5080"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8" name="Rectangle 117"/>
            <p:cNvSpPr>
              <a:spLocks noChangeArrowheads="1"/>
            </p:cNvSpPr>
            <p:nvPr/>
          </p:nvSpPr>
          <p:spPr bwMode="auto">
            <a:xfrm>
              <a:off x="4987" y="3254"/>
              <a:ext cx="140" cy="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9" name="Rectangle 118"/>
            <p:cNvSpPr>
              <a:spLocks noChangeArrowheads="1"/>
            </p:cNvSpPr>
            <p:nvPr/>
          </p:nvSpPr>
          <p:spPr bwMode="auto">
            <a:xfrm>
              <a:off x="4787" y="3249"/>
              <a:ext cx="200" cy="5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0" name="Rectangle 119"/>
            <p:cNvSpPr>
              <a:spLocks noChangeArrowheads="1"/>
            </p:cNvSpPr>
            <p:nvPr/>
          </p:nvSpPr>
          <p:spPr bwMode="auto">
            <a:xfrm>
              <a:off x="4837" y="3249"/>
              <a:ext cx="150"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1" name="Rectangle 120"/>
            <p:cNvSpPr>
              <a:spLocks noChangeArrowheads="1"/>
            </p:cNvSpPr>
            <p:nvPr/>
          </p:nvSpPr>
          <p:spPr bwMode="auto">
            <a:xfrm>
              <a:off x="4841" y="3249"/>
              <a:ext cx="1" cy="56"/>
            </a:xfrm>
            <a:prstGeom prst="rect">
              <a:avLst/>
            </a:prstGeom>
            <a:solidFill>
              <a:srgbClr val="A46E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2" name="Rectangle 121"/>
            <p:cNvSpPr>
              <a:spLocks noChangeArrowheads="1"/>
            </p:cNvSpPr>
            <p:nvPr/>
          </p:nvSpPr>
          <p:spPr bwMode="auto">
            <a:xfrm>
              <a:off x="4850"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3" name="Rectangle 122"/>
            <p:cNvSpPr>
              <a:spLocks noChangeArrowheads="1"/>
            </p:cNvSpPr>
            <p:nvPr/>
          </p:nvSpPr>
          <p:spPr bwMode="auto">
            <a:xfrm>
              <a:off x="4860"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4" name="Rectangle 123"/>
            <p:cNvSpPr>
              <a:spLocks noChangeArrowheads="1"/>
            </p:cNvSpPr>
            <p:nvPr/>
          </p:nvSpPr>
          <p:spPr bwMode="auto">
            <a:xfrm>
              <a:off x="4869"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5" name="Rectangle 124"/>
            <p:cNvSpPr>
              <a:spLocks noChangeArrowheads="1"/>
            </p:cNvSpPr>
            <p:nvPr/>
          </p:nvSpPr>
          <p:spPr bwMode="auto">
            <a:xfrm>
              <a:off x="4878"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6" name="Rectangle 125"/>
            <p:cNvSpPr>
              <a:spLocks noChangeArrowheads="1"/>
            </p:cNvSpPr>
            <p:nvPr/>
          </p:nvSpPr>
          <p:spPr bwMode="auto">
            <a:xfrm>
              <a:off x="4888"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7" name="Rectangle 126"/>
            <p:cNvSpPr>
              <a:spLocks noChangeArrowheads="1"/>
            </p:cNvSpPr>
            <p:nvPr/>
          </p:nvSpPr>
          <p:spPr bwMode="auto">
            <a:xfrm>
              <a:off x="4897" y="3249"/>
              <a:ext cx="1" cy="56"/>
            </a:xfrm>
            <a:prstGeom prst="rect">
              <a:avLst/>
            </a:prstGeom>
            <a:solidFill>
              <a:srgbClr val="A46E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8" name="Rectangle 127"/>
            <p:cNvSpPr>
              <a:spLocks noChangeArrowheads="1"/>
            </p:cNvSpPr>
            <p:nvPr/>
          </p:nvSpPr>
          <p:spPr bwMode="auto">
            <a:xfrm>
              <a:off x="4906"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9" name="Rectangle 128"/>
            <p:cNvSpPr>
              <a:spLocks noChangeArrowheads="1"/>
            </p:cNvSpPr>
            <p:nvPr/>
          </p:nvSpPr>
          <p:spPr bwMode="auto">
            <a:xfrm>
              <a:off x="4916"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0" name="Rectangle 129"/>
            <p:cNvSpPr>
              <a:spLocks noChangeArrowheads="1"/>
            </p:cNvSpPr>
            <p:nvPr/>
          </p:nvSpPr>
          <p:spPr bwMode="auto">
            <a:xfrm>
              <a:off x="4925"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1" name="Rectangle 130"/>
            <p:cNvSpPr>
              <a:spLocks noChangeArrowheads="1"/>
            </p:cNvSpPr>
            <p:nvPr/>
          </p:nvSpPr>
          <p:spPr bwMode="auto">
            <a:xfrm>
              <a:off x="4934"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2" name="Rectangle 131"/>
            <p:cNvSpPr>
              <a:spLocks noChangeArrowheads="1"/>
            </p:cNvSpPr>
            <p:nvPr/>
          </p:nvSpPr>
          <p:spPr bwMode="auto">
            <a:xfrm>
              <a:off x="4944"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3" name="Rectangle 132"/>
            <p:cNvSpPr>
              <a:spLocks noChangeArrowheads="1"/>
            </p:cNvSpPr>
            <p:nvPr/>
          </p:nvSpPr>
          <p:spPr bwMode="auto">
            <a:xfrm>
              <a:off x="4953"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4" name="Rectangle 133"/>
            <p:cNvSpPr>
              <a:spLocks noChangeArrowheads="1"/>
            </p:cNvSpPr>
            <p:nvPr/>
          </p:nvSpPr>
          <p:spPr bwMode="auto">
            <a:xfrm>
              <a:off x="4962"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5" name="Rectangle 134"/>
            <p:cNvSpPr>
              <a:spLocks noChangeArrowheads="1"/>
            </p:cNvSpPr>
            <p:nvPr/>
          </p:nvSpPr>
          <p:spPr bwMode="auto">
            <a:xfrm>
              <a:off x="4972"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6" name="Rectangle 135"/>
            <p:cNvSpPr>
              <a:spLocks noChangeArrowheads="1"/>
            </p:cNvSpPr>
            <p:nvPr/>
          </p:nvSpPr>
          <p:spPr bwMode="auto">
            <a:xfrm>
              <a:off x="4846" y="3255"/>
              <a:ext cx="48" cy="20"/>
            </a:xfrm>
            <a:prstGeom prst="rect">
              <a:avLst/>
            </a:prstGeom>
            <a:solidFill>
              <a:srgbClr val="6A6371"/>
            </a:solidFill>
            <a:ln w="0">
              <a:solidFill>
                <a:srgbClr val="606060"/>
              </a:solidFill>
              <a:miter lim="800000"/>
              <a:headEnd/>
              <a:tailEnd/>
            </a:ln>
          </p:spPr>
          <p:txBody>
            <a:bodyPr/>
            <a:lstStyle/>
            <a:p>
              <a:endParaRPr lang="en-US"/>
            </a:p>
          </p:txBody>
        </p:sp>
        <p:sp>
          <p:nvSpPr>
            <p:cNvPr id="35357" name="Rectangle 136"/>
            <p:cNvSpPr>
              <a:spLocks noChangeArrowheads="1"/>
            </p:cNvSpPr>
            <p:nvPr/>
          </p:nvSpPr>
          <p:spPr bwMode="auto">
            <a:xfrm>
              <a:off x="4848" y="3257"/>
              <a:ext cx="4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8" name="Rectangle 137"/>
            <p:cNvSpPr>
              <a:spLocks noChangeArrowheads="1"/>
            </p:cNvSpPr>
            <p:nvPr/>
          </p:nvSpPr>
          <p:spPr bwMode="auto">
            <a:xfrm>
              <a:off x="4862" y="3257"/>
              <a:ext cx="1"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9" name="Rectangle 138"/>
            <p:cNvSpPr>
              <a:spLocks noChangeArrowheads="1"/>
            </p:cNvSpPr>
            <p:nvPr/>
          </p:nvSpPr>
          <p:spPr bwMode="auto">
            <a:xfrm>
              <a:off x="4877" y="3257"/>
              <a:ext cx="1"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0" name="Rectangle 139"/>
            <p:cNvSpPr>
              <a:spLocks noChangeArrowheads="1"/>
            </p:cNvSpPr>
            <p:nvPr/>
          </p:nvSpPr>
          <p:spPr bwMode="auto">
            <a:xfrm>
              <a:off x="4840"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1" name="Rectangle 140"/>
            <p:cNvSpPr>
              <a:spLocks noChangeArrowheads="1"/>
            </p:cNvSpPr>
            <p:nvPr/>
          </p:nvSpPr>
          <p:spPr bwMode="auto">
            <a:xfrm>
              <a:off x="4896"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2" name="Freeform 141"/>
            <p:cNvSpPr>
              <a:spLocks/>
            </p:cNvSpPr>
            <p:nvPr/>
          </p:nvSpPr>
          <p:spPr bwMode="auto">
            <a:xfrm>
              <a:off x="4889" y="3254"/>
              <a:ext cx="18"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1" y="75"/>
                  </a:lnTo>
                  <a:lnTo>
                    <a:pt x="89" y="75"/>
                  </a:lnTo>
                  <a:lnTo>
                    <a:pt x="141" y="0"/>
                  </a:lnTo>
                  <a:lnTo>
                    <a:pt x="0" y="0"/>
                  </a:lnTo>
                  <a:close/>
                </a:path>
              </a:pathLst>
            </a:custGeom>
            <a:solidFill>
              <a:srgbClr val="C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3" name="Freeform 142"/>
            <p:cNvSpPr>
              <a:spLocks/>
            </p:cNvSpPr>
            <p:nvPr/>
          </p:nvSpPr>
          <p:spPr bwMode="auto">
            <a:xfrm>
              <a:off x="4834" y="3254"/>
              <a:ext cx="18"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A05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4" name="Rectangle 143"/>
            <p:cNvSpPr>
              <a:spLocks noChangeArrowheads="1"/>
            </p:cNvSpPr>
            <p:nvPr/>
          </p:nvSpPr>
          <p:spPr bwMode="auto">
            <a:xfrm>
              <a:off x="4652" y="3249"/>
              <a:ext cx="135"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5" name="Rectangle 144"/>
            <p:cNvSpPr>
              <a:spLocks noChangeArrowheads="1"/>
            </p:cNvSpPr>
            <p:nvPr/>
          </p:nvSpPr>
          <p:spPr bwMode="auto">
            <a:xfrm>
              <a:off x="4652" y="3263"/>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6" name="Rectangle 145"/>
            <p:cNvSpPr>
              <a:spLocks noChangeArrowheads="1"/>
            </p:cNvSpPr>
            <p:nvPr/>
          </p:nvSpPr>
          <p:spPr bwMode="auto">
            <a:xfrm>
              <a:off x="4652" y="3270"/>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7" name="Rectangle 146"/>
            <p:cNvSpPr>
              <a:spLocks noChangeArrowheads="1"/>
            </p:cNvSpPr>
            <p:nvPr/>
          </p:nvSpPr>
          <p:spPr bwMode="auto">
            <a:xfrm>
              <a:off x="4652" y="3277"/>
              <a:ext cx="135" cy="2"/>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8" name="Rectangle 147"/>
            <p:cNvSpPr>
              <a:spLocks noChangeArrowheads="1"/>
            </p:cNvSpPr>
            <p:nvPr/>
          </p:nvSpPr>
          <p:spPr bwMode="auto">
            <a:xfrm>
              <a:off x="4652" y="3285"/>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9" name="Rectangle 148"/>
            <p:cNvSpPr>
              <a:spLocks noChangeArrowheads="1"/>
            </p:cNvSpPr>
            <p:nvPr/>
          </p:nvSpPr>
          <p:spPr bwMode="auto">
            <a:xfrm>
              <a:off x="4652" y="3292"/>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0" name="Rectangle 149"/>
            <p:cNvSpPr>
              <a:spLocks noChangeArrowheads="1"/>
            </p:cNvSpPr>
            <p:nvPr/>
          </p:nvSpPr>
          <p:spPr bwMode="auto">
            <a:xfrm>
              <a:off x="4652" y="3299"/>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1" name="Rectangle 150"/>
            <p:cNvSpPr>
              <a:spLocks noChangeArrowheads="1"/>
            </p:cNvSpPr>
            <p:nvPr/>
          </p:nvSpPr>
          <p:spPr bwMode="auto">
            <a:xfrm>
              <a:off x="4652" y="3249"/>
              <a:ext cx="6" cy="56"/>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2" name="Rectangle 151"/>
            <p:cNvSpPr>
              <a:spLocks noChangeArrowheads="1"/>
            </p:cNvSpPr>
            <p:nvPr/>
          </p:nvSpPr>
          <p:spPr bwMode="auto">
            <a:xfrm>
              <a:off x="4907" y="3256"/>
              <a:ext cx="66" cy="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3" name="Rectangle 152"/>
            <p:cNvSpPr>
              <a:spLocks noChangeArrowheads="1"/>
            </p:cNvSpPr>
            <p:nvPr/>
          </p:nvSpPr>
          <p:spPr bwMode="auto">
            <a:xfrm>
              <a:off x="4910" y="3259"/>
              <a:ext cx="59" cy="27"/>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4" name="Rectangle 153"/>
            <p:cNvSpPr>
              <a:spLocks noChangeArrowheads="1"/>
            </p:cNvSpPr>
            <p:nvPr/>
          </p:nvSpPr>
          <p:spPr bwMode="auto">
            <a:xfrm>
              <a:off x="4928" y="3259"/>
              <a:ext cx="2"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5" name="Rectangle 154"/>
            <p:cNvSpPr>
              <a:spLocks noChangeArrowheads="1"/>
            </p:cNvSpPr>
            <p:nvPr/>
          </p:nvSpPr>
          <p:spPr bwMode="auto">
            <a:xfrm>
              <a:off x="4949" y="3259"/>
              <a:ext cx="2"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6" name="Rectangle 155"/>
            <p:cNvSpPr>
              <a:spLocks noChangeArrowheads="1"/>
            </p:cNvSpPr>
            <p:nvPr/>
          </p:nvSpPr>
          <p:spPr bwMode="auto">
            <a:xfrm>
              <a:off x="4979"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7" name="Freeform 156"/>
            <p:cNvSpPr>
              <a:spLocks/>
            </p:cNvSpPr>
            <p:nvPr/>
          </p:nvSpPr>
          <p:spPr bwMode="auto">
            <a:xfrm>
              <a:off x="4973" y="3254"/>
              <a:ext cx="17"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C06000"/>
            </a:solidFill>
            <a:ln w="0">
              <a:solidFill>
                <a:srgbClr val="C06000"/>
              </a:solidFill>
              <a:round/>
              <a:headEnd/>
              <a:tailEnd/>
            </a:ln>
          </p:spPr>
          <p:txBody>
            <a:bodyPr/>
            <a:lstStyle/>
            <a:p>
              <a:endParaRPr lang="en-US"/>
            </a:p>
          </p:txBody>
        </p:sp>
        <p:sp>
          <p:nvSpPr>
            <p:cNvPr id="35378" name="Rectangle 157"/>
            <p:cNvSpPr>
              <a:spLocks noChangeArrowheads="1"/>
            </p:cNvSpPr>
            <p:nvPr/>
          </p:nvSpPr>
          <p:spPr bwMode="auto">
            <a:xfrm>
              <a:off x="4667" y="3262"/>
              <a:ext cx="43" cy="2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9" name="Rectangle 158"/>
            <p:cNvSpPr>
              <a:spLocks noChangeArrowheads="1"/>
            </p:cNvSpPr>
            <p:nvPr/>
          </p:nvSpPr>
          <p:spPr bwMode="auto">
            <a:xfrm>
              <a:off x="4669" y="3264"/>
              <a:ext cx="39"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0" name="Rectangle 159"/>
            <p:cNvSpPr>
              <a:spLocks noChangeArrowheads="1"/>
            </p:cNvSpPr>
            <p:nvPr/>
          </p:nvSpPr>
          <p:spPr bwMode="auto">
            <a:xfrm>
              <a:off x="4681"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1" name="Rectangle 160"/>
            <p:cNvSpPr>
              <a:spLocks noChangeArrowheads="1"/>
            </p:cNvSpPr>
            <p:nvPr/>
          </p:nvSpPr>
          <p:spPr bwMode="auto">
            <a:xfrm>
              <a:off x="4694"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2" name="Rectangle 161"/>
            <p:cNvSpPr>
              <a:spLocks noChangeArrowheads="1"/>
            </p:cNvSpPr>
            <p:nvPr/>
          </p:nvSpPr>
          <p:spPr bwMode="auto">
            <a:xfrm>
              <a:off x="4729" y="3262"/>
              <a:ext cx="43" cy="2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3" name="Rectangle 162"/>
            <p:cNvSpPr>
              <a:spLocks noChangeArrowheads="1"/>
            </p:cNvSpPr>
            <p:nvPr/>
          </p:nvSpPr>
          <p:spPr bwMode="auto">
            <a:xfrm>
              <a:off x="4732" y="3264"/>
              <a:ext cx="3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4" name="Rectangle 163"/>
            <p:cNvSpPr>
              <a:spLocks noChangeArrowheads="1"/>
            </p:cNvSpPr>
            <p:nvPr/>
          </p:nvSpPr>
          <p:spPr bwMode="auto">
            <a:xfrm>
              <a:off x="4743"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5" name="Rectangle 164"/>
            <p:cNvSpPr>
              <a:spLocks noChangeArrowheads="1"/>
            </p:cNvSpPr>
            <p:nvPr/>
          </p:nvSpPr>
          <p:spPr bwMode="auto">
            <a:xfrm>
              <a:off x="4757" y="3264"/>
              <a:ext cx="1"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6" name="Rectangle 165"/>
            <p:cNvSpPr>
              <a:spLocks noChangeArrowheads="1"/>
            </p:cNvSpPr>
            <p:nvPr/>
          </p:nvSpPr>
          <p:spPr bwMode="auto">
            <a:xfrm>
              <a:off x="4787" y="3261"/>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7" name="Rectangle 166"/>
            <p:cNvSpPr>
              <a:spLocks noChangeArrowheads="1"/>
            </p:cNvSpPr>
            <p:nvPr/>
          </p:nvSpPr>
          <p:spPr bwMode="auto">
            <a:xfrm>
              <a:off x="4787" y="3268"/>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8" name="Rectangle 167"/>
            <p:cNvSpPr>
              <a:spLocks noChangeArrowheads="1"/>
            </p:cNvSpPr>
            <p:nvPr/>
          </p:nvSpPr>
          <p:spPr bwMode="auto">
            <a:xfrm>
              <a:off x="4787" y="3275"/>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9" name="Rectangle 168"/>
            <p:cNvSpPr>
              <a:spLocks noChangeArrowheads="1"/>
            </p:cNvSpPr>
            <p:nvPr/>
          </p:nvSpPr>
          <p:spPr bwMode="auto">
            <a:xfrm>
              <a:off x="4787" y="3283"/>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0" name="Rectangle 169"/>
            <p:cNvSpPr>
              <a:spLocks noChangeArrowheads="1"/>
            </p:cNvSpPr>
            <p:nvPr/>
          </p:nvSpPr>
          <p:spPr bwMode="auto">
            <a:xfrm>
              <a:off x="4787" y="3290"/>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1" name="Rectangle 170"/>
            <p:cNvSpPr>
              <a:spLocks noChangeArrowheads="1"/>
            </p:cNvSpPr>
            <p:nvPr/>
          </p:nvSpPr>
          <p:spPr bwMode="auto">
            <a:xfrm>
              <a:off x="4787" y="3297"/>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2" name="Rectangle 171"/>
            <p:cNvSpPr>
              <a:spLocks noChangeArrowheads="1"/>
            </p:cNvSpPr>
            <p:nvPr/>
          </p:nvSpPr>
          <p:spPr bwMode="auto">
            <a:xfrm>
              <a:off x="4792" y="3249"/>
              <a:ext cx="42" cy="56"/>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3" name="Rectangle 172"/>
            <p:cNvSpPr>
              <a:spLocks noChangeArrowheads="1"/>
            </p:cNvSpPr>
            <p:nvPr/>
          </p:nvSpPr>
          <p:spPr bwMode="auto">
            <a:xfrm>
              <a:off x="4792" y="3249"/>
              <a:ext cx="42" cy="56"/>
            </a:xfrm>
            <a:prstGeom prst="rect">
              <a:avLst/>
            </a:prstGeom>
            <a:noFill/>
            <a:ln w="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94" name="Rectangle 173"/>
            <p:cNvSpPr>
              <a:spLocks noChangeArrowheads="1"/>
            </p:cNvSpPr>
            <p:nvPr/>
          </p:nvSpPr>
          <p:spPr bwMode="auto">
            <a:xfrm>
              <a:off x="4814" y="3255"/>
              <a:ext cx="17" cy="50"/>
            </a:xfrm>
            <a:prstGeom prst="rect">
              <a:avLst/>
            </a:prstGeom>
            <a:solidFill>
              <a:srgbClr val="A05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5" name="Rectangle 174"/>
            <p:cNvSpPr>
              <a:spLocks noChangeArrowheads="1"/>
            </p:cNvSpPr>
            <p:nvPr/>
          </p:nvSpPr>
          <p:spPr bwMode="auto">
            <a:xfrm>
              <a:off x="4816" y="3255"/>
              <a:ext cx="14" cy="18"/>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6" name="Rectangle 175"/>
            <p:cNvSpPr>
              <a:spLocks noChangeArrowheads="1"/>
            </p:cNvSpPr>
            <p:nvPr/>
          </p:nvSpPr>
          <p:spPr bwMode="auto">
            <a:xfrm>
              <a:off x="4827"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7" name="Rectangle 176"/>
            <p:cNvSpPr>
              <a:spLocks noChangeArrowheads="1"/>
            </p:cNvSpPr>
            <p:nvPr/>
          </p:nvSpPr>
          <p:spPr bwMode="auto">
            <a:xfrm>
              <a:off x="4822"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8" name="Rectangle 177"/>
            <p:cNvSpPr>
              <a:spLocks noChangeArrowheads="1"/>
            </p:cNvSpPr>
            <p:nvPr/>
          </p:nvSpPr>
          <p:spPr bwMode="auto">
            <a:xfrm>
              <a:off x="4818"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9" name="Rectangle 178"/>
            <p:cNvSpPr>
              <a:spLocks noChangeArrowheads="1"/>
            </p:cNvSpPr>
            <p:nvPr/>
          </p:nvSpPr>
          <p:spPr bwMode="auto">
            <a:xfrm>
              <a:off x="4816" y="3258"/>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0" name="Rectangle 179"/>
            <p:cNvSpPr>
              <a:spLocks noChangeArrowheads="1"/>
            </p:cNvSpPr>
            <p:nvPr/>
          </p:nvSpPr>
          <p:spPr bwMode="auto">
            <a:xfrm>
              <a:off x="4816" y="3264"/>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1" name="Rectangle 180"/>
            <p:cNvSpPr>
              <a:spLocks noChangeArrowheads="1"/>
            </p:cNvSpPr>
            <p:nvPr/>
          </p:nvSpPr>
          <p:spPr bwMode="auto">
            <a:xfrm>
              <a:off x="4816" y="3269"/>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2" name="Rectangle 181"/>
            <p:cNvSpPr>
              <a:spLocks noChangeArrowheads="1"/>
            </p:cNvSpPr>
            <p:nvPr/>
          </p:nvSpPr>
          <p:spPr bwMode="auto">
            <a:xfrm>
              <a:off x="4794" y="3255"/>
              <a:ext cx="18" cy="50"/>
            </a:xfrm>
            <a:prstGeom prst="rect">
              <a:avLst/>
            </a:prstGeom>
            <a:solidFill>
              <a:srgbClr val="A05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3" name="Rectangle 182"/>
            <p:cNvSpPr>
              <a:spLocks noChangeArrowheads="1"/>
            </p:cNvSpPr>
            <p:nvPr/>
          </p:nvSpPr>
          <p:spPr bwMode="auto">
            <a:xfrm>
              <a:off x="4796" y="3255"/>
              <a:ext cx="14" cy="18"/>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4" name="Rectangle 183"/>
            <p:cNvSpPr>
              <a:spLocks noChangeArrowheads="1"/>
            </p:cNvSpPr>
            <p:nvPr/>
          </p:nvSpPr>
          <p:spPr bwMode="auto">
            <a:xfrm>
              <a:off x="4807"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5" name="Rectangle 184"/>
            <p:cNvSpPr>
              <a:spLocks noChangeArrowheads="1"/>
            </p:cNvSpPr>
            <p:nvPr/>
          </p:nvSpPr>
          <p:spPr bwMode="auto">
            <a:xfrm>
              <a:off x="4803"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6" name="Rectangle 185"/>
            <p:cNvSpPr>
              <a:spLocks noChangeArrowheads="1"/>
            </p:cNvSpPr>
            <p:nvPr/>
          </p:nvSpPr>
          <p:spPr bwMode="auto">
            <a:xfrm>
              <a:off x="4799"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7" name="Rectangle 186"/>
            <p:cNvSpPr>
              <a:spLocks noChangeArrowheads="1"/>
            </p:cNvSpPr>
            <p:nvPr/>
          </p:nvSpPr>
          <p:spPr bwMode="auto">
            <a:xfrm>
              <a:off x="4782"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8" name="Rectangle 187"/>
            <p:cNvSpPr>
              <a:spLocks noChangeArrowheads="1"/>
            </p:cNvSpPr>
            <p:nvPr/>
          </p:nvSpPr>
          <p:spPr bwMode="auto">
            <a:xfrm>
              <a:off x="4816" y="3276"/>
              <a:ext cx="14" cy="27"/>
            </a:xfrm>
            <a:prstGeom prst="rect">
              <a:avLst/>
            </a:prstGeom>
            <a:noFill/>
            <a:ln w="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09" name="Rectangle 188"/>
            <p:cNvSpPr>
              <a:spLocks noChangeArrowheads="1"/>
            </p:cNvSpPr>
            <p:nvPr/>
          </p:nvSpPr>
          <p:spPr bwMode="auto">
            <a:xfrm>
              <a:off x="4796" y="3276"/>
              <a:ext cx="14" cy="27"/>
            </a:xfrm>
            <a:prstGeom prst="rect">
              <a:avLst/>
            </a:prstGeom>
            <a:noFill/>
            <a:ln w="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0" name="Rectangle 189"/>
            <p:cNvSpPr>
              <a:spLocks noChangeArrowheads="1"/>
            </p:cNvSpPr>
            <p:nvPr/>
          </p:nvSpPr>
          <p:spPr bwMode="auto">
            <a:xfrm>
              <a:off x="4796" y="3258"/>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1" name="Rectangle 190"/>
            <p:cNvSpPr>
              <a:spLocks noChangeArrowheads="1"/>
            </p:cNvSpPr>
            <p:nvPr/>
          </p:nvSpPr>
          <p:spPr bwMode="auto">
            <a:xfrm>
              <a:off x="4796" y="3264"/>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2" name="Rectangle 191"/>
            <p:cNvSpPr>
              <a:spLocks noChangeArrowheads="1"/>
            </p:cNvSpPr>
            <p:nvPr/>
          </p:nvSpPr>
          <p:spPr bwMode="auto">
            <a:xfrm>
              <a:off x="4796" y="3269"/>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3" name="Freeform 192"/>
            <p:cNvSpPr>
              <a:spLocks/>
            </p:cNvSpPr>
            <p:nvPr/>
          </p:nvSpPr>
          <p:spPr bwMode="auto">
            <a:xfrm>
              <a:off x="4720" y="3212"/>
              <a:ext cx="267" cy="37"/>
            </a:xfrm>
            <a:custGeom>
              <a:avLst/>
              <a:gdLst>
                <a:gd name="T0" fmla="*/ 0 w 2137"/>
                <a:gd name="T1" fmla="*/ 0 h 293"/>
                <a:gd name="T2" fmla="*/ 33 w 2137"/>
                <a:gd name="T3" fmla="*/ 0 h 293"/>
                <a:gd name="T4" fmla="*/ 33 w 2137"/>
                <a:gd name="T5" fmla="*/ 5 h 293"/>
                <a:gd name="T6" fmla="*/ 8 w 2137"/>
                <a:gd name="T7" fmla="*/ 5 h 293"/>
                <a:gd name="T8" fmla="*/ 0 w 2137"/>
                <a:gd name="T9" fmla="*/ 0 h 293"/>
                <a:gd name="T10" fmla="*/ 0 60000 65536"/>
                <a:gd name="T11" fmla="*/ 0 60000 65536"/>
                <a:gd name="T12" fmla="*/ 0 60000 65536"/>
                <a:gd name="T13" fmla="*/ 0 60000 65536"/>
                <a:gd name="T14" fmla="*/ 0 60000 65536"/>
                <a:gd name="T15" fmla="*/ 0 w 2137"/>
                <a:gd name="T16" fmla="*/ 0 h 293"/>
                <a:gd name="T17" fmla="*/ 2137 w 2137"/>
                <a:gd name="T18" fmla="*/ 293 h 293"/>
              </a:gdLst>
              <a:ahLst/>
              <a:cxnLst>
                <a:cxn ang="T10">
                  <a:pos x="T0" y="T1"/>
                </a:cxn>
                <a:cxn ang="T11">
                  <a:pos x="T2" y="T3"/>
                </a:cxn>
                <a:cxn ang="T12">
                  <a:pos x="T4" y="T5"/>
                </a:cxn>
                <a:cxn ang="T13">
                  <a:pos x="T6" y="T7"/>
                </a:cxn>
                <a:cxn ang="T14">
                  <a:pos x="T8" y="T9"/>
                </a:cxn>
              </a:cxnLst>
              <a:rect l="T15" t="T16" r="T17" b="T18"/>
              <a:pathLst>
                <a:path w="2137" h="293">
                  <a:moveTo>
                    <a:pt x="0" y="0"/>
                  </a:moveTo>
                  <a:lnTo>
                    <a:pt x="2137" y="0"/>
                  </a:lnTo>
                  <a:lnTo>
                    <a:pt x="2137" y="293"/>
                  </a:lnTo>
                  <a:lnTo>
                    <a:pt x="540" y="293"/>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4" name="Freeform 193"/>
            <p:cNvSpPr>
              <a:spLocks/>
            </p:cNvSpPr>
            <p:nvPr/>
          </p:nvSpPr>
          <p:spPr bwMode="auto">
            <a:xfrm>
              <a:off x="4646" y="3212"/>
              <a:ext cx="148" cy="37"/>
            </a:xfrm>
            <a:custGeom>
              <a:avLst/>
              <a:gdLst>
                <a:gd name="T0" fmla="*/ 0 w 1185"/>
                <a:gd name="T1" fmla="*/ 5 h 293"/>
                <a:gd name="T2" fmla="*/ 9 w 1185"/>
                <a:gd name="T3" fmla="*/ 0 h 293"/>
                <a:gd name="T4" fmla="*/ 18 w 1185"/>
                <a:gd name="T5" fmla="*/ 5 h 293"/>
                <a:gd name="T6" fmla="*/ 0 w 1185"/>
                <a:gd name="T7" fmla="*/ 5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path>
              </a:pathLst>
            </a:custGeom>
            <a:noFill/>
            <a:ln w="0">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5" name="Rectangle 194"/>
            <p:cNvSpPr>
              <a:spLocks noChangeArrowheads="1"/>
            </p:cNvSpPr>
            <p:nvPr/>
          </p:nvSpPr>
          <p:spPr bwMode="auto">
            <a:xfrm>
              <a:off x="4652" y="3249"/>
              <a:ext cx="135" cy="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6" name="Rectangle 195"/>
            <p:cNvSpPr>
              <a:spLocks noChangeArrowheads="1"/>
            </p:cNvSpPr>
            <p:nvPr/>
          </p:nvSpPr>
          <p:spPr bwMode="auto">
            <a:xfrm>
              <a:off x="4787" y="3251"/>
              <a:ext cx="200" cy="7"/>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7" name="Freeform 196"/>
            <p:cNvSpPr>
              <a:spLocks/>
            </p:cNvSpPr>
            <p:nvPr/>
          </p:nvSpPr>
          <p:spPr bwMode="auto">
            <a:xfrm>
              <a:off x="4646" y="3212"/>
              <a:ext cx="148" cy="37"/>
            </a:xfrm>
            <a:custGeom>
              <a:avLst/>
              <a:gdLst>
                <a:gd name="T0" fmla="*/ 0 w 1185"/>
                <a:gd name="T1" fmla="*/ 5 h 293"/>
                <a:gd name="T2" fmla="*/ 9 w 1185"/>
                <a:gd name="T3" fmla="*/ 0 h 293"/>
                <a:gd name="T4" fmla="*/ 18 w 1185"/>
                <a:gd name="T5" fmla="*/ 5 h 293"/>
                <a:gd name="T6" fmla="*/ 0 w 1185"/>
                <a:gd name="T7" fmla="*/ 5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8" name="Freeform 197"/>
            <p:cNvSpPr>
              <a:spLocks/>
            </p:cNvSpPr>
            <p:nvPr/>
          </p:nvSpPr>
          <p:spPr bwMode="auto">
            <a:xfrm>
              <a:off x="4658" y="3219"/>
              <a:ext cx="123" cy="30"/>
            </a:xfrm>
            <a:custGeom>
              <a:avLst/>
              <a:gdLst>
                <a:gd name="T0" fmla="*/ 0 w 981"/>
                <a:gd name="T1" fmla="*/ 4 h 243"/>
                <a:gd name="T2" fmla="*/ 8 w 981"/>
                <a:gd name="T3" fmla="*/ 0 h 243"/>
                <a:gd name="T4" fmla="*/ 15 w 981"/>
                <a:gd name="T5" fmla="*/ 4 h 243"/>
                <a:gd name="T6" fmla="*/ 0 w 981"/>
                <a:gd name="T7" fmla="*/ 4 h 243"/>
                <a:gd name="T8" fmla="*/ 0 60000 65536"/>
                <a:gd name="T9" fmla="*/ 0 60000 65536"/>
                <a:gd name="T10" fmla="*/ 0 60000 65536"/>
                <a:gd name="T11" fmla="*/ 0 60000 65536"/>
                <a:gd name="T12" fmla="*/ 0 w 981"/>
                <a:gd name="T13" fmla="*/ 0 h 243"/>
                <a:gd name="T14" fmla="*/ 981 w 981"/>
                <a:gd name="T15" fmla="*/ 243 h 243"/>
              </a:gdLst>
              <a:ahLst/>
              <a:cxnLst>
                <a:cxn ang="T8">
                  <a:pos x="T0" y="T1"/>
                </a:cxn>
                <a:cxn ang="T9">
                  <a:pos x="T2" y="T3"/>
                </a:cxn>
                <a:cxn ang="T10">
                  <a:pos x="T4" y="T5"/>
                </a:cxn>
                <a:cxn ang="T11">
                  <a:pos x="T6" y="T7"/>
                </a:cxn>
              </a:cxnLst>
              <a:rect l="T12" t="T13" r="T14" b="T15"/>
              <a:pathLst>
                <a:path w="981" h="243">
                  <a:moveTo>
                    <a:pt x="0" y="243"/>
                  </a:moveTo>
                  <a:lnTo>
                    <a:pt x="491" y="0"/>
                  </a:lnTo>
                  <a:lnTo>
                    <a:pt x="981" y="243"/>
                  </a:lnTo>
                  <a:lnTo>
                    <a:pt x="0" y="243"/>
                  </a:lnTo>
                </a:path>
              </a:pathLst>
            </a:custGeom>
            <a:noFill/>
            <a:ln w="0">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9" name="Rectangle 198"/>
            <p:cNvSpPr>
              <a:spLocks noChangeArrowheads="1"/>
            </p:cNvSpPr>
            <p:nvPr/>
          </p:nvSpPr>
          <p:spPr bwMode="auto">
            <a:xfrm>
              <a:off x="4720" y="3249"/>
              <a:ext cx="267" cy="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0" name="Rectangle 199"/>
            <p:cNvSpPr>
              <a:spLocks noChangeArrowheads="1"/>
            </p:cNvSpPr>
            <p:nvPr/>
          </p:nvSpPr>
          <p:spPr bwMode="auto">
            <a:xfrm>
              <a:off x="4648" y="3248"/>
              <a:ext cx="143" cy="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1" name="Freeform 200"/>
            <p:cNvSpPr>
              <a:spLocks/>
            </p:cNvSpPr>
            <p:nvPr/>
          </p:nvSpPr>
          <p:spPr bwMode="auto">
            <a:xfrm>
              <a:off x="4817" y="3288"/>
              <a:ext cx="24" cy="18"/>
            </a:xfrm>
            <a:custGeom>
              <a:avLst/>
              <a:gdLst>
                <a:gd name="T0" fmla="*/ 3 w 190"/>
                <a:gd name="T1" fmla="*/ 2 h 142"/>
                <a:gd name="T2" fmla="*/ 3 w 190"/>
                <a:gd name="T3" fmla="*/ 2 h 142"/>
                <a:gd name="T4" fmla="*/ 3 w 190"/>
                <a:gd name="T5" fmla="*/ 2 h 142"/>
                <a:gd name="T6" fmla="*/ 3 w 190"/>
                <a:gd name="T7" fmla="*/ 1 h 142"/>
                <a:gd name="T8" fmla="*/ 3 w 190"/>
                <a:gd name="T9" fmla="*/ 1 h 142"/>
                <a:gd name="T10" fmla="*/ 3 w 190"/>
                <a:gd name="T11" fmla="*/ 1 h 142"/>
                <a:gd name="T12" fmla="*/ 3 w 190"/>
                <a:gd name="T13" fmla="*/ 0 h 142"/>
                <a:gd name="T14" fmla="*/ 3 w 190"/>
                <a:gd name="T15" fmla="*/ 0 h 142"/>
                <a:gd name="T16" fmla="*/ 3 w 190"/>
                <a:gd name="T17" fmla="*/ 0 h 142"/>
                <a:gd name="T18" fmla="*/ 2 w 190"/>
                <a:gd name="T19" fmla="*/ 0 h 142"/>
                <a:gd name="T20" fmla="*/ 2 w 190"/>
                <a:gd name="T21" fmla="*/ 0 h 142"/>
                <a:gd name="T22" fmla="*/ 2 w 190"/>
                <a:gd name="T23" fmla="*/ 0 h 142"/>
                <a:gd name="T24" fmla="*/ 1 w 190"/>
                <a:gd name="T25" fmla="*/ 0 h 142"/>
                <a:gd name="T26" fmla="*/ 1 w 190"/>
                <a:gd name="T27" fmla="*/ 0 h 142"/>
                <a:gd name="T28" fmla="*/ 1 w 190"/>
                <a:gd name="T29" fmla="*/ 0 h 142"/>
                <a:gd name="T30" fmla="*/ 1 w 190"/>
                <a:gd name="T31" fmla="*/ 0 h 142"/>
                <a:gd name="T32" fmla="*/ 0 w 190"/>
                <a:gd name="T33" fmla="*/ 0 h 142"/>
                <a:gd name="T34" fmla="*/ 0 w 190"/>
                <a:gd name="T35" fmla="*/ 0 h 142"/>
                <a:gd name="T36" fmla="*/ 0 w 190"/>
                <a:gd name="T37" fmla="*/ 1 h 142"/>
                <a:gd name="T38" fmla="*/ 0 w 190"/>
                <a:gd name="T39" fmla="*/ 1 h 142"/>
                <a:gd name="T40" fmla="*/ 0 w 190"/>
                <a:gd name="T41" fmla="*/ 1 h 142"/>
                <a:gd name="T42" fmla="*/ 0 w 190"/>
                <a:gd name="T43" fmla="*/ 2 h 142"/>
                <a:gd name="T44" fmla="*/ 1 w 190"/>
                <a:gd name="T45" fmla="*/ 2 h 142"/>
                <a:gd name="T46" fmla="*/ 3 w 190"/>
                <a:gd name="T47" fmla="*/ 2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0"/>
                <a:gd name="T73" fmla="*/ 0 h 142"/>
                <a:gd name="T74" fmla="*/ 190 w 190"/>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0" h="142">
                  <a:moveTo>
                    <a:pt x="155" y="137"/>
                  </a:moveTo>
                  <a:lnTo>
                    <a:pt x="164" y="123"/>
                  </a:lnTo>
                  <a:lnTo>
                    <a:pt x="174" y="97"/>
                  </a:lnTo>
                  <a:lnTo>
                    <a:pt x="183" y="76"/>
                  </a:lnTo>
                  <a:lnTo>
                    <a:pt x="188" y="57"/>
                  </a:lnTo>
                  <a:lnTo>
                    <a:pt x="190" y="38"/>
                  </a:lnTo>
                  <a:lnTo>
                    <a:pt x="188" y="23"/>
                  </a:lnTo>
                  <a:lnTo>
                    <a:pt x="181" y="12"/>
                  </a:lnTo>
                  <a:lnTo>
                    <a:pt x="171" y="2"/>
                  </a:lnTo>
                  <a:lnTo>
                    <a:pt x="152" y="0"/>
                  </a:lnTo>
                  <a:lnTo>
                    <a:pt x="123" y="1"/>
                  </a:lnTo>
                  <a:lnTo>
                    <a:pt x="98" y="7"/>
                  </a:lnTo>
                  <a:lnTo>
                    <a:pt x="81" y="5"/>
                  </a:lnTo>
                  <a:lnTo>
                    <a:pt x="64" y="2"/>
                  </a:lnTo>
                  <a:lnTo>
                    <a:pt x="52" y="2"/>
                  </a:lnTo>
                  <a:lnTo>
                    <a:pt x="39" y="10"/>
                  </a:lnTo>
                  <a:lnTo>
                    <a:pt x="23" y="12"/>
                  </a:lnTo>
                  <a:lnTo>
                    <a:pt x="11" y="18"/>
                  </a:lnTo>
                  <a:lnTo>
                    <a:pt x="6" y="32"/>
                  </a:lnTo>
                  <a:lnTo>
                    <a:pt x="0" y="53"/>
                  </a:lnTo>
                  <a:lnTo>
                    <a:pt x="1" y="78"/>
                  </a:lnTo>
                  <a:lnTo>
                    <a:pt x="6" y="106"/>
                  </a:lnTo>
                  <a:lnTo>
                    <a:pt x="32" y="142"/>
                  </a:lnTo>
                  <a:lnTo>
                    <a:pt x="155" y="137"/>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2" name="Freeform 201"/>
            <p:cNvSpPr>
              <a:spLocks/>
            </p:cNvSpPr>
            <p:nvPr/>
          </p:nvSpPr>
          <p:spPr bwMode="auto">
            <a:xfrm>
              <a:off x="4794" y="3288"/>
              <a:ext cx="25" cy="18"/>
            </a:xfrm>
            <a:custGeom>
              <a:avLst/>
              <a:gdLst>
                <a:gd name="T0" fmla="*/ 3 w 198"/>
                <a:gd name="T1" fmla="*/ 2 h 142"/>
                <a:gd name="T2" fmla="*/ 3 w 198"/>
                <a:gd name="T3" fmla="*/ 2 h 142"/>
                <a:gd name="T4" fmla="*/ 3 w 198"/>
                <a:gd name="T5" fmla="*/ 2 h 142"/>
                <a:gd name="T6" fmla="*/ 3 w 198"/>
                <a:gd name="T7" fmla="*/ 1 h 142"/>
                <a:gd name="T8" fmla="*/ 3 w 198"/>
                <a:gd name="T9" fmla="*/ 1 h 142"/>
                <a:gd name="T10" fmla="*/ 3 w 198"/>
                <a:gd name="T11" fmla="*/ 1 h 142"/>
                <a:gd name="T12" fmla="*/ 3 w 198"/>
                <a:gd name="T13" fmla="*/ 0 h 142"/>
                <a:gd name="T14" fmla="*/ 3 w 198"/>
                <a:gd name="T15" fmla="*/ 0 h 142"/>
                <a:gd name="T16" fmla="*/ 3 w 198"/>
                <a:gd name="T17" fmla="*/ 0 h 142"/>
                <a:gd name="T18" fmla="*/ 3 w 198"/>
                <a:gd name="T19" fmla="*/ 0 h 142"/>
                <a:gd name="T20" fmla="*/ 2 w 198"/>
                <a:gd name="T21" fmla="*/ 0 h 142"/>
                <a:gd name="T22" fmla="*/ 2 w 198"/>
                <a:gd name="T23" fmla="*/ 0 h 142"/>
                <a:gd name="T24" fmla="*/ 1 w 198"/>
                <a:gd name="T25" fmla="*/ 0 h 142"/>
                <a:gd name="T26" fmla="*/ 1 w 198"/>
                <a:gd name="T27" fmla="*/ 0 h 142"/>
                <a:gd name="T28" fmla="*/ 0 w 198"/>
                <a:gd name="T29" fmla="*/ 0 h 142"/>
                <a:gd name="T30" fmla="*/ 0 w 198"/>
                <a:gd name="T31" fmla="*/ 0 h 142"/>
                <a:gd name="T32" fmla="*/ 0 w 198"/>
                <a:gd name="T33" fmla="*/ 0 h 142"/>
                <a:gd name="T34" fmla="*/ 0 w 198"/>
                <a:gd name="T35" fmla="*/ 1 h 142"/>
                <a:gd name="T36" fmla="*/ 0 w 198"/>
                <a:gd name="T37" fmla="*/ 1 h 142"/>
                <a:gd name="T38" fmla="*/ 0 w 198"/>
                <a:gd name="T39" fmla="*/ 1 h 142"/>
                <a:gd name="T40" fmla="*/ 0 w 198"/>
                <a:gd name="T41" fmla="*/ 2 h 142"/>
                <a:gd name="T42" fmla="*/ 0 w 198"/>
                <a:gd name="T43" fmla="*/ 2 h 142"/>
                <a:gd name="T44" fmla="*/ 1 w 198"/>
                <a:gd name="T45" fmla="*/ 2 h 142"/>
                <a:gd name="T46" fmla="*/ 3 w 198"/>
                <a:gd name="T47" fmla="*/ 2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8"/>
                <a:gd name="T73" fmla="*/ 0 h 142"/>
                <a:gd name="T74" fmla="*/ 198 w 198"/>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8" h="142">
                  <a:moveTo>
                    <a:pt x="175" y="134"/>
                  </a:moveTo>
                  <a:lnTo>
                    <a:pt x="179" y="119"/>
                  </a:lnTo>
                  <a:lnTo>
                    <a:pt x="186" y="103"/>
                  </a:lnTo>
                  <a:lnTo>
                    <a:pt x="194" y="79"/>
                  </a:lnTo>
                  <a:lnTo>
                    <a:pt x="198" y="58"/>
                  </a:lnTo>
                  <a:lnTo>
                    <a:pt x="198" y="41"/>
                  </a:lnTo>
                  <a:lnTo>
                    <a:pt x="198" y="24"/>
                  </a:lnTo>
                  <a:lnTo>
                    <a:pt x="193" y="11"/>
                  </a:lnTo>
                  <a:lnTo>
                    <a:pt x="185" y="4"/>
                  </a:lnTo>
                  <a:lnTo>
                    <a:pt x="167" y="1"/>
                  </a:lnTo>
                  <a:lnTo>
                    <a:pt x="133" y="1"/>
                  </a:lnTo>
                  <a:lnTo>
                    <a:pt x="102" y="0"/>
                  </a:lnTo>
                  <a:lnTo>
                    <a:pt x="72" y="2"/>
                  </a:lnTo>
                  <a:lnTo>
                    <a:pt x="42" y="3"/>
                  </a:lnTo>
                  <a:lnTo>
                    <a:pt x="26" y="5"/>
                  </a:lnTo>
                  <a:lnTo>
                    <a:pt x="16" y="10"/>
                  </a:lnTo>
                  <a:lnTo>
                    <a:pt x="8" y="17"/>
                  </a:lnTo>
                  <a:lnTo>
                    <a:pt x="1" y="39"/>
                  </a:lnTo>
                  <a:lnTo>
                    <a:pt x="0" y="49"/>
                  </a:lnTo>
                  <a:lnTo>
                    <a:pt x="4" y="66"/>
                  </a:lnTo>
                  <a:lnTo>
                    <a:pt x="14" y="95"/>
                  </a:lnTo>
                  <a:lnTo>
                    <a:pt x="24" y="119"/>
                  </a:lnTo>
                  <a:lnTo>
                    <a:pt x="39" y="142"/>
                  </a:lnTo>
                  <a:lnTo>
                    <a:pt x="175" y="134"/>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3" name="Freeform 202"/>
            <p:cNvSpPr>
              <a:spLocks/>
            </p:cNvSpPr>
            <p:nvPr/>
          </p:nvSpPr>
          <p:spPr bwMode="auto">
            <a:xfrm>
              <a:off x="4776" y="3266"/>
              <a:ext cx="20" cy="40"/>
            </a:xfrm>
            <a:custGeom>
              <a:avLst/>
              <a:gdLst>
                <a:gd name="T0" fmla="*/ 2 w 166"/>
                <a:gd name="T1" fmla="*/ 5 h 320"/>
                <a:gd name="T2" fmla="*/ 2 w 166"/>
                <a:gd name="T3" fmla="*/ 5 h 320"/>
                <a:gd name="T4" fmla="*/ 2 w 166"/>
                <a:gd name="T5" fmla="*/ 5 h 320"/>
                <a:gd name="T6" fmla="*/ 2 w 166"/>
                <a:gd name="T7" fmla="*/ 4 h 320"/>
                <a:gd name="T8" fmla="*/ 2 w 166"/>
                <a:gd name="T9" fmla="*/ 4 h 320"/>
                <a:gd name="T10" fmla="*/ 2 w 166"/>
                <a:gd name="T11" fmla="*/ 4 h 320"/>
                <a:gd name="T12" fmla="*/ 2 w 166"/>
                <a:gd name="T13" fmla="*/ 3 h 320"/>
                <a:gd name="T14" fmla="*/ 2 w 166"/>
                <a:gd name="T15" fmla="*/ 3 h 320"/>
                <a:gd name="T16" fmla="*/ 2 w 166"/>
                <a:gd name="T17" fmla="*/ 1 h 320"/>
                <a:gd name="T18" fmla="*/ 2 w 166"/>
                <a:gd name="T19" fmla="*/ 1 h 320"/>
                <a:gd name="T20" fmla="*/ 2 w 166"/>
                <a:gd name="T21" fmla="*/ 1 h 320"/>
                <a:gd name="T22" fmla="*/ 1 w 166"/>
                <a:gd name="T23" fmla="*/ 0 h 320"/>
                <a:gd name="T24" fmla="*/ 1 w 166"/>
                <a:gd name="T25" fmla="*/ 0 h 320"/>
                <a:gd name="T26" fmla="*/ 1 w 166"/>
                <a:gd name="T27" fmla="*/ 0 h 320"/>
                <a:gd name="T28" fmla="*/ 1 w 166"/>
                <a:gd name="T29" fmla="*/ 0 h 320"/>
                <a:gd name="T30" fmla="*/ 1 w 166"/>
                <a:gd name="T31" fmla="*/ 0 h 320"/>
                <a:gd name="T32" fmla="*/ 1 w 166"/>
                <a:gd name="T33" fmla="*/ 1 h 320"/>
                <a:gd name="T34" fmla="*/ 1 w 166"/>
                <a:gd name="T35" fmla="*/ 1 h 320"/>
                <a:gd name="T36" fmla="*/ 1 w 166"/>
                <a:gd name="T37" fmla="*/ 1 h 320"/>
                <a:gd name="T38" fmla="*/ 0 w 166"/>
                <a:gd name="T39" fmla="*/ 2 h 320"/>
                <a:gd name="T40" fmla="*/ 0 w 166"/>
                <a:gd name="T41" fmla="*/ 2 h 320"/>
                <a:gd name="T42" fmla="*/ 0 w 166"/>
                <a:gd name="T43" fmla="*/ 3 h 320"/>
                <a:gd name="T44" fmla="*/ 0 w 166"/>
                <a:gd name="T45" fmla="*/ 3 h 320"/>
                <a:gd name="T46" fmla="*/ 0 w 166"/>
                <a:gd name="T47" fmla="*/ 3 h 320"/>
                <a:gd name="T48" fmla="*/ 0 w 166"/>
                <a:gd name="T49" fmla="*/ 4 h 320"/>
                <a:gd name="T50" fmla="*/ 0 w 166"/>
                <a:gd name="T51" fmla="*/ 4 h 320"/>
                <a:gd name="T52" fmla="*/ 0 w 166"/>
                <a:gd name="T53" fmla="*/ 4 h 320"/>
                <a:gd name="T54" fmla="*/ 0 w 166"/>
                <a:gd name="T55" fmla="*/ 5 h 320"/>
                <a:gd name="T56" fmla="*/ 0 w 166"/>
                <a:gd name="T57" fmla="*/ 5 h 320"/>
                <a:gd name="T58" fmla="*/ 0 w 166"/>
                <a:gd name="T59" fmla="*/ 5 h 320"/>
                <a:gd name="T60" fmla="*/ 0 w 166"/>
                <a:gd name="T61" fmla="*/ 5 h 320"/>
                <a:gd name="T62" fmla="*/ 2 w 166"/>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320"/>
                <a:gd name="T98" fmla="*/ 166 w 166"/>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320">
                  <a:moveTo>
                    <a:pt x="150" y="315"/>
                  </a:moveTo>
                  <a:lnTo>
                    <a:pt x="159" y="311"/>
                  </a:lnTo>
                  <a:lnTo>
                    <a:pt x="166" y="300"/>
                  </a:lnTo>
                  <a:lnTo>
                    <a:pt x="165" y="281"/>
                  </a:lnTo>
                  <a:lnTo>
                    <a:pt x="161" y="254"/>
                  </a:lnTo>
                  <a:lnTo>
                    <a:pt x="155" y="230"/>
                  </a:lnTo>
                  <a:lnTo>
                    <a:pt x="147" y="209"/>
                  </a:lnTo>
                  <a:lnTo>
                    <a:pt x="136" y="163"/>
                  </a:lnTo>
                  <a:lnTo>
                    <a:pt x="122" y="100"/>
                  </a:lnTo>
                  <a:lnTo>
                    <a:pt x="113" y="64"/>
                  </a:lnTo>
                  <a:lnTo>
                    <a:pt x="108" y="47"/>
                  </a:lnTo>
                  <a:lnTo>
                    <a:pt x="98" y="25"/>
                  </a:lnTo>
                  <a:lnTo>
                    <a:pt x="88" y="10"/>
                  </a:lnTo>
                  <a:lnTo>
                    <a:pt x="79" y="2"/>
                  </a:lnTo>
                  <a:lnTo>
                    <a:pt x="71" y="0"/>
                  </a:lnTo>
                  <a:lnTo>
                    <a:pt x="65" y="9"/>
                  </a:lnTo>
                  <a:lnTo>
                    <a:pt x="56" y="38"/>
                  </a:lnTo>
                  <a:lnTo>
                    <a:pt x="48" y="68"/>
                  </a:lnTo>
                  <a:lnTo>
                    <a:pt x="40" y="88"/>
                  </a:lnTo>
                  <a:lnTo>
                    <a:pt x="34" y="105"/>
                  </a:lnTo>
                  <a:lnTo>
                    <a:pt x="33" y="141"/>
                  </a:lnTo>
                  <a:lnTo>
                    <a:pt x="30" y="173"/>
                  </a:lnTo>
                  <a:lnTo>
                    <a:pt x="24" y="191"/>
                  </a:lnTo>
                  <a:lnTo>
                    <a:pt x="11" y="216"/>
                  </a:lnTo>
                  <a:lnTo>
                    <a:pt x="3" y="234"/>
                  </a:lnTo>
                  <a:lnTo>
                    <a:pt x="0" y="252"/>
                  </a:lnTo>
                  <a:lnTo>
                    <a:pt x="0" y="271"/>
                  </a:lnTo>
                  <a:lnTo>
                    <a:pt x="2" y="284"/>
                  </a:lnTo>
                  <a:lnTo>
                    <a:pt x="10" y="299"/>
                  </a:lnTo>
                  <a:lnTo>
                    <a:pt x="19" y="311"/>
                  </a:lnTo>
                  <a:lnTo>
                    <a:pt x="33" y="320"/>
                  </a:lnTo>
                  <a:lnTo>
                    <a:pt x="150"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4" name="Rectangle 203"/>
            <p:cNvSpPr>
              <a:spLocks noChangeArrowheads="1"/>
            </p:cNvSpPr>
            <p:nvPr/>
          </p:nvSpPr>
          <p:spPr bwMode="auto">
            <a:xfrm>
              <a:off x="4775" y="3304"/>
              <a:ext cx="69"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5" name="Freeform 204"/>
            <p:cNvSpPr>
              <a:spLocks/>
            </p:cNvSpPr>
            <p:nvPr/>
          </p:nvSpPr>
          <p:spPr bwMode="auto">
            <a:xfrm>
              <a:off x="4915" y="3293"/>
              <a:ext cx="24" cy="13"/>
            </a:xfrm>
            <a:custGeom>
              <a:avLst/>
              <a:gdLst>
                <a:gd name="T0" fmla="*/ 1 w 191"/>
                <a:gd name="T1" fmla="*/ 2 h 99"/>
                <a:gd name="T2" fmla="*/ 1 w 191"/>
                <a:gd name="T3" fmla="*/ 1 h 99"/>
                <a:gd name="T4" fmla="*/ 0 w 191"/>
                <a:gd name="T5" fmla="*/ 1 h 99"/>
                <a:gd name="T6" fmla="*/ 0 w 191"/>
                <a:gd name="T7" fmla="*/ 1 h 99"/>
                <a:gd name="T8" fmla="*/ 0 w 191"/>
                <a:gd name="T9" fmla="*/ 1 h 99"/>
                <a:gd name="T10" fmla="*/ 0 w 191"/>
                <a:gd name="T11" fmla="*/ 1 h 99"/>
                <a:gd name="T12" fmla="*/ 0 w 191"/>
                <a:gd name="T13" fmla="*/ 0 h 99"/>
                <a:gd name="T14" fmla="*/ 0 w 191"/>
                <a:gd name="T15" fmla="*/ 0 h 99"/>
                <a:gd name="T16" fmla="*/ 0 w 191"/>
                <a:gd name="T17" fmla="*/ 0 h 99"/>
                <a:gd name="T18" fmla="*/ 1 w 191"/>
                <a:gd name="T19" fmla="*/ 0 h 99"/>
                <a:gd name="T20" fmla="*/ 1 w 191"/>
                <a:gd name="T21" fmla="*/ 0 h 99"/>
                <a:gd name="T22" fmla="*/ 2 w 191"/>
                <a:gd name="T23" fmla="*/ 0 h 99"/>
                <a:gd name="T24" fmla="*/ 2 w 191"/>
                <a:gd name="T25" fmla="*/ 0 h 99"/>
                <a:gd name="T26" fmla="*/ 2 w 191"/>
                <a:gd name="T27" fmla="*/ 0 h 99"/>
                <a:gd name="T28" fmla="*/ 2 w 191"/>
                <a:gd name="T29" fmla="*/ 0 h 99"/>
                <a:gd name="T30" fmla="*/ 2 w 191"/>
                <a:gd name="T31" fmla="*/ 0 h 99"/>
                <a:gd name="T32" fmla="*/ 3 w 191"/>
                <a:gd name="T33" fmla="*/ 0 h 99"/>
                <a:gd name="T34" fmla="*/ 3 w 191"/>
                <a:gd name="T35" fmla="*/ 0 h 99"/>
                <a:gd name="T36" fmla="*/ 3 w 191"/>
                <a:gd name="T37" fmla="*/ 0 h 99"/>
                <a:gd name="T38" fmla="*/ 3 w 191"/>
                <a:gd name="T39" fmla="*/ 1 h 99"/>
                <a:gd name="T40" fmla="*/ 3 w 191"/>
                <a:gd name="T41" fmla="*/ 1 h 99"/>
                <a:gd name="T42" fmla="*/ 3 w 191"/>
                <a:gd name="T43" fmla="*/ 1 h 99"/>
                <a:gd name="T44" fmla="*/ 3 w 191"/>
                <a:gd name="T45" fmla="*/ 2 h 99"/>
                <a:gd name="T46" fmla="*/ 1 w 191"/>
                <a:gd name="T47" fmla="*/ 2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1"/>
                <a:gd name="T73" fmla="*/ 0 h 99"/>
                <a:gd name="T74" fmla="*/ 191 w 191"/>
                <a:gd name="T75" fmla="*/ 99 h 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1" h="99">
                  <a:moveTo>
                    <a:pt x="35" y="95"/>
                  </a:moveTo>
                  <a:lnTo>
                    <a:pt x="28" y="86"/>
                  </a:lnTo>
                  <a:lnTo>
                    <a:pt x="18" y="68"/>
                  </a:lnTo>
                  <a:lnTo>
                    <a:pt x="8" y="54"/>
                  </a:lnTo>
                  <a:lnTo>
                    <a:pt x="3" y="39"/>
                  </a:lnTo>
                  <a:lnTo>
                    <a:pt x="0" y="27"/>
                  </a:lnTo>
                  <a:lnTo>
                    <a:pt x="3" y="16"/>
                  </a:lnTo>
                  <a:lnTo>
                    <a:pt x="10" y="8"/>
                  </a:lnTo>
                  <a:lnTo>
                    <a:pt x="20" y="2"/>
                  </a:lnTo>
                  <a:lnTo>
                    <a:pt x="40" y="0"/>
                  </a:lnTo>
                  <a:lnTo>
                    <a:pt x="67" y="1"/>
                  </a:lnTo>
                  <a:lnTo>
                    <a:pt x="93" y="5"/>
                  </a:lnTo>
                  <a:lnTo>
                    <a:pt x="110" y="5"/>
                  </a:lnTo>
                  <a:lnTo>
                    <a:pt x="127" y="1"/>
                  </a:lnTo>
                  <a:lnTo>
                    <a:pt x="139" y="1"/>
                  </a:lnTo>
                  <a:lnTo>
                    <a:pt x="153" y="7"/>
                  </a:lnTo>
                  <a:lnTo>
                    <a:pt x="167" y="9"/>
                  </a:lnTo>
                  <a:lnTo>
                    <a:pt x="179" y="12"/>
                  </a:lnTo>
                  <a:lnTo>
                    <a:pt x="186" y="23"/>
                  </a:lnTo>
                  <a:lnTo>
                    <a:pt x="191" y="37"/>
                  </a:lnTo>
                  <a:lnTo>
                    <a:pt x="190" y="55"/>
                  </a:lnTo>
                  <a:lnTo>
                    <a:pt x="186" y="74"/>
                  </a:lnTo>
                  <a:lnTo>
                    <a:pt x="158" y="99"/>
                  </a:lnTo>
                  <a:lnTo>
                    <a:pt x="35" y="95"/>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6" name="Freeform 205"/>
            <p:cNvSpPr>
              <a:spLocks/>
            </p:cNvSpPr>
            <p:nvPr/>
          </p:nvSpPr>
          <p:spPr bwMode="auto">
            <a:xfrm>
              <a:off x="4937" y="3286"/>
              <a:ext cx="33" cy="20"/>
            </a:xfrm>
            <a:custGeom>
              <a:avLst/>
              <a:gdLst>
                <a:gd name="T0" fmla="*/ 1 w 262"/>
                <a:gd name="T1" fmla="*/ 2 h 153"/>
                <a:gd name="T2" fmla="*/ 0 w 262"/>
                <a:gd name="T3" fmla="*/ 2 h 153"/>
                <a:gd name="T4" fmla="*/ 0 w 262"/>
                <a:gd name="T5" fmla="*/ 2 h 153"/>
                <a:gd name="T6" fmla="*/ 0 w 262"/>
                <a:gd name="T7" fmla="*/ 1 h 153"/>
                <a:gd name="T8" fmla="*/ 0 w 262"/>
                <a:gd name="T9" fmla="*/ 1 h 153"/>
                <a:gd name="T10" fmla="*/ 0 w 262"/>
                <a:gd name="T11" fmla="*/ 1 h 153"/>
                <a:gd name="T12" fmla="*/ 0 w 262"/>
                <a:gd name="T13" fmla="*/ 0 h 153"/>
                <a:gd name="T14" fmla="*/ 0 w 262"/>
                <a:gd name="T15" fmla="*/ 0 h 153"/>
                <a:gd name="T16" fmla="*/ 0 w 262"/>
                <a:gd name="T17" fmla="*/ 0 h 153"/>
                <a:gd name="T18" fmla="*/ 1 w 262"/>
                <a:gd name="T19" fmla="*/ 0 h 153"/>
                <a:gd name="T20" fmla="*/ 1 w 262"/>
                <a:gd name="T21" fmla="*/ 0 h 153"/>
                <a:gd name="T22" fmla="*/ 2 w 262"/>
                <a:gd name="T23" fmla="*/ 0 h 153"/>
                <a:gd name="T24" fmla="*/ 3 w 262"/>
                <a:gd name="T25" fmla="*/ 0 h 153"/>
                <a:gd name="T26" fmla="*/ 3 w 262"/>
                <a:gd name="T27" fmla="*/ 0 h 153"/>
                <a:gd name="T28" fmla="*/ 4 w 262"/>
                <a:gd name="T29" fmla="*/ 0 h 153"/>
                <a:gd name="T30" fmla="*/ 4 w 262"/>
                <a:gd name="T31" fmla="*/ 0 h 153"/>
                <a:gd name="T32" fmla="*/ 4 w 262"/>
                <a:gd name="T33" fmla="*/ 0 h 153"/>
                <a:gd name="T34" fmla="*/ 4 w 262"/>
                <a:gd name="T35" fmla="*/ 1 h 153"/>
                <a:gd name="T36" fmla="*/ 4 w 262"/>
                <a:gd name="T37" fmla="*/ 1 h 153"/>
                <a:gd name="T38" fmla="*/ 4 w 262"/>
                <a:gd name="T39" fmla="*/ 1 h 153"/>
                <a:gd name="T40" fmla="*/ 4 w 262"/>
                <a:gd name="T41" fmla="*/ 2 h 153"/>
                <a:gd name="T42" fmla="*/ 4 w 262"/>
                <a:gd name="T43" fmla="*/ 2 h 153"/>
                <a:gd name="T44" fmla="*/ 3 w 262"/>
                <a:gd name="T45" fmla="*/ 3 h 153"/>
                <a:gd name="T46" fmla="*/ 1 w 262"/>
                <a:gd name="T47" fmla="*/ 2 h 1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2"/>
                <a:gd name="T73" fmla="*/ 0 h 153"/>
                <a:gd name="T74" fmla="*/ 262 w 262"/>
                <a:gd name="T75" fmla="*/ 153 h 15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2" h="153">
                  <a:moveTo>
                    <a:pt x="31" y="145"/>
                  </a:moveTo>
                  <a:lnTo>
                    <a:pt x="26" y="129"/>
                  </a:lnTo>
                  <a:lnTo>
                    <a:pt x="18" y="111"/>
                  </a:lnTo>
                  <a:lnTo>
                    <a:pt x="7" y="85"/>
                  </a:lnTo>
                  <a:lnTo>
                    <a:pt x="1" y="63"/>
                  </a:lnTo>
                  <a:lnTo>
                    <a:pt x="0" y="44"/>
                  </a:lnTo>
                  <a:lnTo>
                    <a:pt x="1" y="26"/>
                  </a:lnTo>
                  <a:lnTo>
                    <a:pt x="9" y="11"/>
                  </a:lnTo>
                  <a:lnTo>
                    <a:pt x="19" y="4"/>
                  </a:lnTo>
                  <a:lnTo>
                    <a:pt x="43" y="1"/>
                  </a:lnTo>
                  <a:lnTo>
                    <a:pt x="87" y="1"/>
                  </a:lnTo>
                  <a:lnTo>
                    <a:pt x="127" y="0"/>
                  </a:lnTo>
                  <a:lnTo>
                    <a:pt x="167" y="2"/>
                  </a:lnTo>
                  <a:lnTo>
                    <a:pt x="207" y="3"/>
                  </a:lnTo>
                  <a:lnTo>
                    <a:pt x="227" y="5"/>
                  </a:lnTo>
                  <a:lnTo>
                    <a:pt x="240" y="10"/>
                  </a:lnTo>
                  <a:lnTo>
                    <a:pt x="251" y="18"/>
                  </a:lnTo>
                  <a:lnTo>
                    <a:pt x="261" y="42"/>
                  </a:lnTo>
                  <a:lnTo>
                    <a:pt x="262" y="52"/>
                  </a:lnTo>
                  <a:lnTo>
                    <a:pt x="256" y="70"/>
                  </a:lnTo>
                  <a:lnTo>
                    <a:pt x="242" y="102"/>
                  </a:lnTo>
                  <a:lnTo>
                    <a:pt x="230" y="129"/>
                  </a:lnTo>
                  <a:lnTo>
                    <a:pt x="210" y="153"/>
                  </a:lnTo>
                  <a:lnTo>
                    <a:pt x="31" y="145"/>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7" name="Freeform 206"/>
            <p:cNvSpPr>
              <a:spLocks/>
            </p:cNvSpPr>
            <p:nvPr/>
          </p:nvSpPr>
          <p:spPr bwMode="auto">
            <a:xfrm>
              <a:off x="4959" y="3266"/>
              <a:ext cx="21" cy="40"/>
            </a:xfrm>
            <a:custGeom>
              <a:avLst/>
              <a:gdLst>
                <a:gd name="T0" fmla="*/ 0 w 165"/>
                <a:gd name="T1" fmla="*/ 5 h 320"/>
                <a:gd name="T2" fmla="*/ 0 w 165"/>
                <a:gd name="T3" fmla="*/ 5 h 320"/>
                <a:gd name="T4" fmla="*/ 0 w 165"/>
                <a:gd name="T5" fmla="*/ 5 h 320"/>
                <a:gd name="T6" fmla="*/ 0 w 165"/>
                <a:gd name="T7" fmla="*/ 4 h 320"/>
                <a:gd name="T8" fmla="*/ 0 w 165"/>
                <a:gd name="T9" fmla="*/ 4 h 320"/>
                <a:gd name="T10" fmla="*/ 0 w 165"/>
                <a:gd name="T11" fmla="*/ 4 h 320"/>
                <a:gd name="T12" fmla="*/ 0 w 165"/>
                <a:gd name="T13" fmla="*/ 3 h 320"/>
                <a:gd name="T14" fmla="*/ 1 w 165"/>
                <a:gd name="T15" fmla="*/ 3 h 320"/>
                <a:gd name="T16" fmla="*/ 1 w 165"/>
                <a:gd name="T17" fmla="*/ 1 h 320"/>
                <a:gd name="T18" fmla="*/ 1 w 165"/>
                <a:gd name="T19" fmla="*/ 1 h 320"/>
                <a:gd name="T20" fmla="*/ 1 w 165"/>
                <a:gd name="T21" fmla="*/ 1 h 320"/>
                <a:gd name="T22" fmla="*/ 1 w 165"/>
                <a:gd name="T23" fmla="*/ 0 h 320"/>
                <a:gd name="T24" fmla="*/ 1 w 165"/>
                <a:gd name="T25" fmla="*/ 0 h 320"/>
                <a:gd name="T26" fmla="*/ 1 w 165"/>
                <a:gd name="T27" fmla="*/ 0 h 320"/>
                <a:gd name="T28" fmla="*/ 2 w 165"/>
                <a:gd name="T29" fmla="*/ 0 h 320"/>
                <a:gd name="T30" fmla="*/ 2 w 165"/>
                <a:gd name="T31" fmla="*/ 0 h 320"/>
                <a:gd name="T32" fmla="*/ 2 w 165"/>
                <a:gd name="T33" fmla="*/ 1 h 320"/>
                <a:gd name="T34" fmla="*/ 2 w 165"/>
                <a:gd name="T35" fmla="*/ 1 h 320"/>
                <a:gd name="T36" fmla="*/ 2 w 165"/>
                <a:gd name="T37" fmla="*/ 1 h 320"/>
                <a:gd name="T38" fmla="*/ 2 w 165"/>
                <a:gd name="T39" fmla="*/ 2 h 320"/>
                <a:gd name="T40" fmla="*/ 2 w 165"/>
                <a:gd name="T41" fmla="*/ 2 h 320"/>
                <a:gd name="T42" fmla="*/ 2 w 165"/>
                <a:gd name="T43" fmla="*/ 3 h 320"/>
                <a:gd name="T44" fmla="*/ 2 w 165"/>
                <a:gd name="T45" fmla="*/ 3 h 320"/>
                <a:gd name="T46" fmla="*/ 3 w 165"/>
                <a:gd name="T47" fmla="*/ 3 h 320"/>
                <a:gd name="T48" fmla="*/ 3 w 165"/>
                <a:gd name="T49" fmla="*/ 4 h 320"/>
                <a:gd name="T50" fmla="*/ 3 w 165"/>
                <a:gd name="T51" fmla="*/ 4 h 320"/>
                <a:gd name="T52" fmla="*/ 3 w 165"/>
                <a:gd name="T53" fmla="*/ 4 h 320"/>
                <a:gd name="T54" fmla="*/ 3 w 165"/>
                <a:gd name="T55" fmla="*/ 5 h 320"/>
                <a:gd name="T56" fmla="*/ 3 w 165"/>
                <a:gd name="T57" fmla="*/ 5 h 320"/>
                <a:gd name="T58" fmla="*/ 2 w 165"/>
                <a:gd name="T59" fmla="*/ 5 h 320"/>
                <a:gd name="T60" fmla="*/ 2 w 165"/>
                <a:gd name="T61" fmla="*/ 5 h 320"/>
                <a:gd name="T62" fmla="*/ 0 w 165"/>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
                <a:gd name="T97" fmla="*/ 0 h 320"/>
                <a:gd name="T98" fmla="*/ 165 w 165"/>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 h="320">
                  <a:moveTo>
                    <a:pt x="14" y="315"/>
                  </a:moveTo>
                  <a:lnTo>
                    <a:pt x="6" y="311"/>
                  </a:lnTo>
                  <a:lnTo>
                    <a:pt x="0" y="300"/>
                  </a:lnTo>
                  <a:lnTo>
                    <a:pt x="1" y="281"/>
                  </a:lnTo>
                  <a:lnTo>
                    <a:pt x="5" y="254"/>
                  </a:lnTo>
                  <a:lnTo>
                    <a:pt x="10" y="230"/>
                  </a:lnTo>
                  <a:lnTo>
                    <a:pt x="19" y="209"/>
                  </a:lnTo>
                  <a:lnTo>
                    <a:pt x="29" y="163"/>
                  </a:lnTo>
                  <a:lnTo>
                    <a:pt x="43" y="100"/>
                  </a:lnTo>
                  <a:lnTo>
                    <a:pt x="51" y="64"/>
                  </a:lnTo>
                  <a:lnTo>
                    <a:pt x="58" y="47"/>
                  </a:lnTo>
                  <a:lnTo>
                    <a:pt x="68" y="25"/>
                  </a:lnTo>
                  <a:lnTo>
                    <a:pt x="78" y="10"/>
                  </a:lnTo>
                  <a:lnTo>
                    <a:pt x="85" y="2"/>
                  </a:lnTo>
                  <a:lnTo>
                    <a:pt x="94" y="0"/>
                  </a:lnTo>
                  <a:lnTo>
                    <a:pt x="101" y="9"/>
                  </a:lnTo>
                  <a:lnTo>
                    <a:pt x="108" y="38"/>
                  </a:lnTo>
                  <a:lnTo>
                    <a:pt x="117" y="68"/>
                  </a:lnTo>
                  <a:lnTo>
                    <a:pt x="126" y="88"/>
                  </a:lnTo>
                  <a:lnTo>
                    <a:pt x="131" y="105"/>
                  </a:lnTo>
                  <a:lnTo>
                    <a:pt x="133" y="141"/>
                  </a:lnTo>
                  <a:lnTo>
                    <a:pt x="136" y="173"/>
                  </a:lnTo>
                  <a:lnTo>
                    <a:pt x="140" y="191"/>
                  </a:lnTo>
                  <a:lnTo>
                    <a:pt x="155" y="216"/>
                  </a:lnTo>
                  <a:lnTo>
                    <a:pt x="162" y="234"/>
                  </a:lnTo>
                  <a:lnTo>
                    <a:pt x="164" y="252"/>
                  </a:lnTo>
                  <a:lnTo>
                    <a:pt x="165" y="271"/>
                  </a:lnTo>
                  <a:lnTo>
                    <a:pt x="162" y="284"/>
                  </a:lnTo>
                  <a:lnTo>
                    <a:pt x="156" y="299"/>
                  </a:lnTo>
                  <a:lnTo>
                    <a:pt x="147" y="311"/>
                  </a:lnTo>
                  <a:lnTo>
                    <a:pt x="133" y="320"/>
                  </a:lnTo>
                  <a:lnTo>
                    <a:pt x="14"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8" name="Rectangle 207"/>
            <p:cNvSpPr>
              <a:spLocks noChangeArrowheads="1"/>
            </p:cNvSpPr>
            <p:nvPr/>
          </p:nvSpPr>
          <p:spPr bwMode="auto">
            <a:xfrm>
              <a:off x="4905" y="3304"/>
              <a:ext cx="82"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9" name="Freeform 208"/>
            <p:cNvSpPr>
              <a:spLocks/>
            </p:cNvSpPr>
            <p:nvPr/>
          </p:nvSpPr>
          <p:spPr bwMode="auto">
            <a:xfrm>
              <a:off x="4634" y="3266"/>
              <a:ext cx="21" cy="40"/>
            </a:xfrm>
            <a:custGeom>
              <a:avLst/>
              <a:gdLst>
                <a:gd name="T0" fmla="*/ 2 w 170"/>
                <a:gd name="T1" fmla="*/ 5 h 320"/>
                <a:gd name="T2" fmla="*/ 2 w 170"/>
                <a:gd name="T3" fmla="*/ 5 h 320"/>
                <a:gd name="T4" fmla="*/ 3 w 170"/>
                <a:gd name="T5" fmla="*/ 5 h 320"/>
                <a:gd name="T6" fmla="*/ 3 w 170"/>
                <a:gd name="T7" fmla="*/ 4 h 320"/>
                <a:gd name="T8" fmla="*/ 3 w 170"/>
                <a:gd name="T9" fmla="*/ 4 h 320"/>
                <a:gd name="T10" fmla="*/ 2 w 170"/>
                <a:gd name="T11" fmla="*/ 4 h 320"/>
                <a:gd name="T12" fmla="*/ 2 w 170"/>
                <a:gd name="T13" fmla="*/ 3 h 320"/>
                <a:gd name="T14" fmla="*/ 2 w 170"/>
                <a:gd name="T15" fmla="*/ 3 h 320"/>
                <a:gd name="T16" fmla="*/ 2 w 170"/>
                <a:gd name="T17" fmla="*/ 1 h 320"/>
                <a:gd name="T18" fmla="*/ 2 w 170"/>
                <a:gd name="T19" fmla="*/ 1 h 320"/>
                <a:gd name="T20" fmla="*/ 2 w 170"/>
                <a:gd name="T21" fmla="*/ 1 h 320"/>
                <a:gd name="T22" fmla="*/ 1 w 170"/>
                <a:gd name="T23" fmla="*/ 0 h 320"/>
                <a:gd name="T24" fmla="*/ 1 w 170"/>
                <a:gd name="T25" fmla="*/ 0 h 320"/>
                <a:gd name="T26" fmla="*/ 1 w 170"/>
                <a:gd name="T27" fmla="*/ 0 h 320"/>
                <a:gd name="T28" fmla="*/ 1 w 170"/>
                <a:gd name="T29" fmla="*/ 0 h 320"/>
                <a:gd name="T30" fmla="*/ 1 w 170"/>
                <a:gd name="T31" fmla="*/ 0 h 320"/>
                <a:gd name="T32" fmla="*/ 1 w 170"/>
                <a:gd name="T33" fmla="*/ 1 h 320"/>
                <a:gd name="T34" fmla="*/ 1 w 170"/>
                <a:gd name="T35" fmla="*/ 1 h 320"/>
                <a:gd name="T36" fmla="*/ 1 w 170"/>
                <a:gd name="T37" fmla="*/ 1 h 320"/>
                <a:gd name="T38" fmla="*/ 0 w 170"/>
                <a:gd name="T39" fmla="*/ 2 h 320"/>
                <a:gd name="T40" fmla="*/ 0 w 170"/>
                <a:gd name="T41" fmla="*/ 2 h 320"/>
                <a:gd name="T42" fmla="*/ 0 w 170"/>
                <a:gd name="T43" fmla="*/ 3 h 320"/>
                <a:gd name="T44" fmla="*/ 0 w 170"/>
                <a:gd name="T45" fmla="*/ 3 h 320"/>
                <a:gd name="T46" fmla="*/ 0 w 170"/>
                <a:gd name="T47" fmla="*/ 3 h 320"/>
                <a:gd name="T48" fmla="*/ 0 w 170"/>
                <a:gd name="T49" fmla="*/ 4 h 320"/>
                <a:gd name="T50" fmla="*/ 0 w 170"/>
                <a:gd name="T51" fmla="*/ 4 h 320"/>
                <a:gd name="T52" fmla="*/ 0 w 170"/>
                <a:gd name="T53" fmla="*/ 4 h 320"/>
                <a:gd name="T54" fmla="*/ 0 w 170"/>
                <a:gd name="T55" fmla="*/ 5 h 320"/>
                <a:gd name="T56" fmla="*/ 0 w 170"/>
                <a:gd name="T57" fmla="*/ 5 h 320"/>
                <a:gd name="T58" fmla="*/ 0 w 170"/>
                <a:gd name="T59" fmla="*/ 5 h 320"/>
                <a:gd name="T60" fmla="*/ 0 w 170"/>
                <a:gd name="T61" fmla="*/ 5 h 320"/>
                <a:gd name="T62" fmla="*/ 2 w 170"/>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0"/>
                <a:gd name="T97" fmla="*/ 0 h 320"/>
                <a:gd name="T98" fmla="*/ 170 w 170"/>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0" h="320">
                  <a:moveTo>
                    <a:pt x="156" y="315"/>
                  </a:moveTo>
                  <a:lnTo>
                    <a:pt x="163" y="311"/>
                  </a:lnTo>
                  <a:lnTo>
                    <a:pt x="170" y="300"/>
                  </a:lnTo>
                  <a:lnTo>
                    <a:pt x="169" y="281"/>
                  </a:lnTo>
                  <a:lnTo>
                    <a:pt x="166" y="254"/>
                  </a:lnTo>
                  <a:lnTo>
                    <a:pt x="160" y="230"/>
                  </a:lnTo>
                  <a:lnTo>
                    <a:pt x="151" y="209"/>
                  </a:lnTo>
                  <a:lnTo>
                    <a:pt x="139" y="163"/>
                  </a:lnTo>
                  <a:lnTo>
                    <a:pt x="125" y="100"/>
                  </a:lnTo>
                  <a:lnTo>
                    <a:pt x="117" y="64"/>
                  </a:lnTo>
                  <a:lnTo>
                    <a:pt x="110" y="47"/>
                  </a:lnTo>
                  <a:lnTo>
                    <a:pt x="100" y="25"/>
                  </a:lnTo>
                  <a:lnTo>
                    <a:pt x="90" y="10"/>
                  </a:lnTo>
                  <a:lnTo>
                    <a:pt x="81" y="2"/>
                  </a:lnTo>
                  <a:lnTo>
                    <a:pt x="72" y="0"/>
                  </a:lnTo>
                  <a:lnTo>
                    <a:pt x="66" y="9"/>
                  </a:lnTo>
                  <a:lnTo>
                    <a:pt x="58" y="38"/>
                  </a:lnTo>
                  <a:lnTo>
                    <a:pt x="49" y="68"/>
                  </a:lnTo>
                  <a:lnTo>
                    <a:pt x="41" y="88"/>
                  </a:lnTo>
                  <a:lnTo>
                    <a:pt x="34" y="105"/>
                  </a:lnTo>
                  <a:lnTo>
                    <a:pt x="33" y="141"/>
                  </a:lnTo>
                  <a:lnTo>
                    <a:pt x="30" y="173"/>
                  </a:lnTo>
                  <a:lnTo>
                    <a:pt x="24" y="191"/>
                  </a:lnTo>
                  <a:lnTo>
                    <a:pt x="10" y="216"/>
                  </a:lnTo>
                  <a:lnTo>
                    <a:pt x="2" y="234"/>
                  </a:lnTo>
                  <a:lnTo>
                    <a:pt x="0" y="252"/>
                  </a:lnTo>
                  <a:lnTo>
                    <a:pt x="0" y="271"/>
                  </a:lnTo>
                  <a:lnTo>
                    <a:pt x="2" y="284"/>
                  </a:lnTo>
                  <a:lnTo>
                    <a:pt x="9" y="299"/>
                  </a:lnTo>
                  <a:lnTo>
                    <a:pt x="18" y="311"/>
                  </a:lnTo>
                  <a:lnTo>
                    <a:pt x="33" y="320"/>
                  </a:lnTo>
                  <a:lnTo>
                    <a:pt x="156"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0" name="Rectangle 209"/>
            <p:cNvSpPr>
              <a:spLocks noChangeArrowheads="1"/>
            </p:cNvSpPr>
            <p:nvPr/>
          </p:nvSpPr>
          <p:spPr bwMode="auto">
            <a:xfrm>
              <a:off x="4634" y="3304"/>
              <a:ext cx="43"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19" name="Group 210"/>
          <p:cNvGrpSpPr>
            <a:grpSpLocks/>
          </p:cNvGrpSpPr>
          <p:nvPr/>
        </p:nvGrpSpPr>
        <p:grpSpPr bwMode="auto">
          <a:xfrm>
            <a:off x="2690813" y="5235575"/>
            <a:ext cx="3257550" cy="1249363"/>
            <a:chOff x="1911" y="3130"/>
            <a:chExt cx="2052" cy="787"/>
          </a:xfrm>
        </p:grpSpPr>
        <p:sp>
          <p:nvSpPr>
            <p:cNvPr id="35275" name="AutoShape 211"/>
            <p:cNvSpPr>
              <a:spLocks noChangeArrowheads="1"/>
            </p:cNvSpPr>
            <p:nvPr/>
          </p:nvSpPr>
          <p:spPr bwMode="auto">
            <a:xfrm rot="-3187743">
              <a:off x="3007" y="3032"/>
              <a:ext cx="160" cy="739"/>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pic>
          <p:nvPicPr>
            <p:cNvPr id="35276" name="Picture 212" descr="A00335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 y="3440"/>
              <a:ext cx="720"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77" name="AutoShape 213"/>
            <p:cNvSpPr>
              <a:spLocks noChangeArrowheads="1"/>
            </p:cNvSpPr>
            <p:nvPr/>
          </p:nvSpPr>
          <p:spPr bwMode="auto">
            <a:xfrm rot="2089560">
              <a:off x="2164" y="3139"/>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278" name="AutoShape 214"/>
            <p:cNvSpPr>
              <a:spLocks noChangeArrowheads="1"/>
            </p:cNvSpPr>
            <p:nvPr/>
          </p:nvSpPr>
          <p:spPr bwMode="auto">
            <a:xfrm rot="1917307">
              <a:off x="2555" y="3130"/>
              <a:ext cx="143" cy="506"/>
            </a:xfrm>
            <a:prstGeom prst="triangle">
              <a:avLst>
                <a:gd name="adj" fmla="val 52042"/>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5279" name="Group 215"/>
            <p:cNvGrpSpPr>
              <a:grpSpLocks/>
            </p:cNvGrpSpPr>
            <p:nvPr/>
          </p:nvGrpSpPr>
          <p:grpSpPr bwMode="auto">
            <a:xfrm>
              <a:off x="2319" y="3538"/>
              <a:ext cx="387" cy="347"/>
              <a:chOff x="501" y="2140"/>
              <a:chExt cx="387" cy="347"/>
            </a:xfrm>
          </p:grpSpPr>
          <p:sp>
            <p:nvSpPr>
              <p:cNvPr id="35281" name="AutoShape 216"/>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p>
            </p:txBody>
          </p:sp>
          <p:sp>
            <p:nvSpPr>
              <p:cNvPr id="35282" name="Line 217"/>
              <p:cNvSpPr>
                <a:spLocks noChangeShapeType="1"/>
              </p:cNvSpPr>
              <p:nvPr/>
            </p:nvSpPr>
            <p:spPr bwMode="auto">
              <a:xfrm>
                <a:off x="542" y="2275"/>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3" name="Line 218"/>
              <p:cNvSpPr>
                <a:spLocks noChangeShapeType="1"/>
              </p:cNvSpPr>
              <p:nvPr/>
            </p:nvSpPr>
            <p:spPr bwMode="auto">
              <a:xfrm>
                <a:off x="541" y="2308"/>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4" name="Line 219"/>
              <p:cNvSpPr>
                <a:spLocks noChangeShapeType="1"/>
              </p:cNvSpPr>
              <p:nvPr/>
            </p:nvSpPr>
            <p:spPr bwMode="auto">
              <a:xfrm>
                <a:off x="539" y="2341"/>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5" name="Line 220"/>
              <p:cNvSpPr>
                <a:spLocks noChangeShapeType="1"/>
              </p:cNvSpPr>
              <p:nvPr/>
            </p:nvSpPr>
            <p:spPr bwMode="auto">
              <a:xfrm>
                <a:off x="538" y="2373"/>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6" name="Line 221"/>
              <p:cNvSpPr>
                <a:spLocks noChangeShapeType="1"/>
              </p:cNvSpPr>
              <p:nvPr/>
            </p:nvSpPr>
            <p:spPr bwMode="auto">
              <a:xfrm>
                <a:off x="536" y="2406"/>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7" name="Line 222"/>
              <p:cNvSpPr>
                <a:spLocks noChangeShapeType="1"/>
              </p:cNvSpPr>
              <p:nvPr/>
            </p:nvSpPr>
            <p:spPr bwMode="auto">
              <a:xfrm>
                <a:off x="534" y="2438"/>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8" name="Line 223"/>
              <p:cNvSpPr>
                <a:spLocks noChangeShapeType="1"/>
              </p:cNvSpPr>
              <p:nvPr/>
            </p:nvSpPr>
            <p:spPr bwMode="auto">
              <a:xfrm flipV="1">
                <a:off x="828" y="220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9" name="Line 224"/>
              <p:cNvSpPr>
                <a:spLocks noChangeShapeType="1"/>
              </p:cNvSpPr>
              <p:nvPr/>
            </p:nvSpPr>
            <p:spPr bwMode="auto">
              <a:xfrm flipV="1">
                <a:off x="828" y="2241"/>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0" name="Line 225"/>
              <p:cNvSpPr>
                <a:spLocks noChangeShapeType="1"/>
              </p:cNvSpPr>
              <p:nvPr/>
            </p:nvSpPr>
            <p:spPr bwMode="auto">
              <a:xfrm flipV="1">
                <a:off x="828" y="228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1" name="Line 226"/>
              <p:cNvSpPr>
                <a:spLocks noChangeShapeType="1"/>
              </p:cNvSpPr>
              <p:nvPr/>
            </p:nvSpPr>
            <p:spPr bwMode="auto">
              <a:xfrm flipV="1">
                <a:off x="828" y="2324"/>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2" name="Line 227"/>
              <p:cNvSpPr>
                <a:spLocks noChangeShapeType="1"/>
              </p:cNvSpPr>
              <p:nvPr/>
            </p:nvSpPr>
            <p:spPr bwMode="auto">
              <a:xfrm flipV="1">
                <a:off x="828" y="2366"/>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80" name="Litebulb"/>
            <p:cNvSpPr>
              <a:spLocks noEditPoints="1" noChangeArrowheads="1"/>
            </p:cNvSpPr>
            <p:nvPr/>
          </p:nvSpPr>
          <p:spPr bwMode="auto">
            <a:xfrm>
              <a:off x="1911" y="3483"/>
              <a:ext cx="306" cy="4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529 w 21600"/>
                <a:gd name="T13" fmla="*/ 2171 h 21600"/>
                <a:gd name="T14" fmla="*/ 18282 w 21600"/>
                <a:gd name="T15" fmla="*/ 9265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3175">
              <a:solidFill>
                <a:srgbClr val="000000"/>
              </a:solidFill>
              <a:miter lim="800000"/>
              <a:headEnd/>
              <a:tailEnd/>
            </a:ln>
          </p:spPr>
          <p:txBody>
            <a:bodyPr/>
            <a:lstStyle/>
            <a:p>
              <a:endParaRPr lang="en-US"/>
            </a:p>
          </p:txBody>
        </p:sp>
      </p:grpSp>
      <p:grpSp>
        <p:nvGrpSpPr>
          <p:cNvPr id="21" name="Group 229"/>
          <p:cNvGrpSpPr>
            <a:grpSpLocks/>
          </p:cNvGrpSpPr>
          <p:nvPr/>
        </p:nvGrpSpPr>
        <p:grpSpPr bwMode="auto">
          <a:xfrm>
            <a:off x="2936875" y="4786313"/>
            <a:ext cx="1590675" cy="757237"/>
            <a:chOff x="3980" y="3051"/>
            <a:chExt cx="558" cy="351"/>
          </a:xfrm>
        </p:grpSpPr>
        <p:grpSp>
          <p:nvGrpSpPr>
            <p:cNvPr id="35037" name="Group 230"/>
            <p:cNvGrpSpPr>
              <a:grpSpLocks/>
            </p:cNvGrpSpPr>
            <p:nvPr/>
          </p:nvGrpSpPr>
          <p:grpSpPr bwMode="auto">
            <a:xfrm>
              <a:off x="4149" y="3051"/>
              <a:ext cx="342" cy="318"/>
              <a:chOff x="4149" y="3051"/>
              <a:chExt cx="342" cy="318"/>
            </a:xfrm>
          </p:grpSpPr>
          <p:sp>
            <p:nvSpPr>
              <p:cNvPr id="35075" name="Freeform 231"/>
              <p:cNvSpPr>
                <a:spLocks/>
              </p:cNvSpPr>
              <p:nvPr/>
            </p:nvSpPr>
            <p:spPr bwMode="auto">
              <a:xfrm>
                <a:off x="4193" y="3051"/>
                <a:ext cx="22" cy="318"/>
              </a:xfrm>
              <a:custGeom>
                <a:avLst/>
                <a:gdLst>
                  <a:gd name="T0" fmla="*/ 0 w 153"/>
                  <a:gd name="T1" fmla="*/ 0 h 2226"/>
                  <a:gd name="T2" fmla="*/ 3 w 153"/>
                  <a:gd name="T3" fmla="*/ 2 h 2226"/>
                  <a:gd name="T4" fmla="*/ 3 w 153"/>
                  <a:gd name="T5" fmla="*/ 45 h 2226"/>
                  <a:gd name="T6" fmla="*/ 0 w 153"/>
                  <a:gd name="T7" fmla="*/ 45 h 2226"/>
                  <a:gd name="T8" fmla="*/ 0 w 153"/>
                  <a:gd name="T9" fmla="*/ 0 h 2226"/>
                  <a:gd name="T10" fmla="*/ 0 60000 65536"/>
                  <a:gd name="T11" fmla="*/ 0 60000 65536"/>
                  <a:gd name="T12" fmla="*/ 0 60000 65536"/>
                  <a:gd name="T13" fmla="*/ 0 60000 65536"/>
                  <a:gd name="T14" fmla="*/ 0 60000 65536"/>
                  <a:gd name="T15" fmla="*/ 0 w 153"/>
                  <a:gd name="T16" fmla="*/ 0 h 2226"/>
                  <a:gd name="T17" fmla="*/ 153 w 153"/>
                  <a:gd name="T18" fmla="*/ 2226 h 2226"/>
                </a:gdLst>
                <a:ahLst/>
                <a:cxnLst>
                  <a:cxn ang="T10">
                    <a:pos x="T0" y="T1"/>
                  </a:cxn>
                  <a:cxn ang="T11">
                    <a:pos x="T2" y="T3"/>
                  </a:cxn>
                  <a:cxn ang="T12">
                    <a:pos x="T4" y="T5"/>
                  </a:cxn>
                  <a:cxn ang="T13">
                    <a:pos x="T6" y="T7"/>
                  </a:cxn>
                  <a:cxn ang="T14">
                    <a:pos x="T8" y="T9"/>
                  </a:cxn>
                </a:cxnLst>
                <a:rect l="T15" t="T16" r="T17" b="T18"/>
                <a:pathLst>
                  <a:path w="153" h="2226">
                    <a:moveTo>
                      <a:pt x="0" y="0"/>
                    </a:moveTo>
                    <a:lnTo>
                      <a:pt x="153" y="101"/>
                    </a:lnTo>
                    <a:lnTo>
                      <a:pt x="153" y="2226"/>
                    </a:lnTo>
                    <a:lnTo>
                      <a:pt x="0" y="222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6" name="Rectangle 232"/>
              <p:cNvSpPr>
                <a:spLocks noChangeArrowheads="1"/>
              </p:cNvSpPr>
              <p:nvPr/>
            </p:nvSpPr>
            <p:spPr bwMode="auto">
              <a:xfrm>
                <a:off x="4187" y="3051"/>
                <a:ext cx="1" cy="311"/>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7" name="Freeform 233"/>
              <p:cNvSpPr>
                <a:spLocks/>
              </p:cNvSpPr>
              <p:nvPr/>
            </p:nvSpPr>
            <p:spPr bwMode="auto">
              <a:xfrm>
                <a:off x="4193" y="3058"/>
                <a:ext cx="22" cy="253"/>
              </a:xfrm>
              <a:custGeom>
                <a:avLst/>
                <a:gdLst>
                  <a:gd name="T0" fmla="*/ 3 w 153"/>
                  <a:gd name="T1" fmla="*/ 2 h 1770"/>
                  <a:gd name="T2" fmla="*/ 0 w 153"/>
                  <a:gd name="T3" fmla="*/ 0 h 1770"/>
                  <a:gd name="T4" fmla="*/ 0 w 153"/>
                  <a:gd name="T5" fmla="*/ 36 h 1770"/>
                  <a:gd name="T6" fmla="*/ 3 w 153"/>
                  <a:gd name="T7" fmla="*/ 36 h 1770"/>
                  <a:gd name="T8" fmla="*/ 3 w 153"/>
                  <a:gd name="T9" fmla="*/ 2 h 1770"/>
                  <a:gd name="T10" fmla="*/ 0 60000 65536"/>
                  <a:gd name="T11" fmla="*/ 0 60000 65536"/>
                  <a:gd name="T12" fmla="*/ 0 60000 65536"/>
                  <a:gd name="T13" fmla="*/ 0 60000 65536"/>
                  <a:gd name="T14" fmla="*/ 0 60000 65536"/>
                  <a:gd name="T15" fmla="*/ 0 w 153"/>
                  <a:gd name="T16" fmla="*/ 0 h 1770"/>
                  <a:gd name="T17" fmla="*/ 153 w 153"/>
                  <a:gd name="T18" fmla="*/ 1770 h 1770"/>
                </a:gdLst>
                <a:ahLst/>
                <a:cxnLst>
                  <a:cxn ang="T10">
                    <a:pos x="T0" y="T1"/>
                  </a:cxn>
                  <a:cxn ang="T11">
                    <a:pos x="T2" y="T3"/>
                  </a:cxn>
                  <a:cxn ang="T12">
                    <a:pos x="T4" y="T5"/>
                  </a:cxn>
                  <a:cxn ang="T13">
                    <a:pos x="T6" y="T7"/>
                  </a:cxn>
                  <a:cxn ang="T14">
                    <a:pos x="T8" y="T9"/>
                  </a:cxn>
                </a:cxnLst>
                <a:rect l="T15" t="T16" r="T17" b="T18"/>
                <a:pathLst>
                  <a:path w="153" h="1770">
                    <a:moveTo>
                      <a:pt x="153" y="101"/>
                    </a:moveTo>
                    <a:lnTo>
                      <a:pt x="0" y="0"/>
                    </a:lnTo>
                    <a:lnTo>
                      <a:pt x="0" y="1770"/>
                    </a:lnTo>
                    <a:lnTo>
                      <a:pt x="153" y="1770"/>
                    </a:lnTo>
                    <a:lnTo>
                      <a:pt x="153" y="101"/>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8" name="Freeform 234"/>
              <p:cNvSpPr>
                <a:spLocks/>
              </p:cNvSpPr>
              <p:nvPr/>
            </p:nvSpPr>
            <p:spPr bwMode="auto">
              <a:xfrm>
                <a:off x="4201" y="3073"/>
                <a:ext cx="14" cy="231"/>
              </a:xfrm>
              <a:custGeom>
                <a:avLst/>
                <a:gdLst>
                  <a:gd name="T0" fmla="*/ 0 w 103"/>
                  <a:gd name="T1" fmla="*/ 0 h 1618"/>
                  <a:gd name="T2" fmla="*/ 0 w 103"/>
                  <a:gd name="T3" fmla="*/ 33 h 1618"/>
                  <a:gd name="T4" fmla="*/ 2 w 103"/>
                  <a:gd name="T5" fmla="*/ 33 h 1618"/>
                  <a:gd name="T6" fmla="*/ 2 w 103"/>
                  <a:gd name="T7" fmla="*/ 1 h 1618"/>
                  <a:gd name="T8" fmla="*/ 0 w 103"/>
                  <a:gd name="T9" fmla="*/ 0 h 1618"/>
                  <a:gd name="T10" fmla="*/ 0 60000 65536"/>
                  <a:gd name="T11" fmla="*/ 0 60000 65536"/>
                  <a:gd name="T12" fmla="*/ 0 60000 65536"/>
                  <a:gd name="T13" fmla="*/ 0 60000 65536"/>
                  <a:gd name="T14" fmla="*/ 0 60000 65536"/>
                  <a:gd name="T15" fmla="*/ 0 w 103"/>
                  <a:gd name="T16" fmla="*/ 0 h 1618"/>
                  <a:gd name="T17" fmla="*/ 103 w 103"/>
                  <a:gd name="T18" fmla="*/ 1618 h 1618"/>
                </a:gdLst>
                <a:ahLst/>
                <a:cxnLst>
                  <a:cxn ang="T10">
                    <a:pos x="T0" y="T1"/>
                  </a:cxn>
                  <a:cxn ang="T11">
                    <a:pos x="T2" y="T3"/>
                  </a:cxn>
                  <a:cxn ang="T12">
                    <a:pos x="T4" y="T5"/>
                  </a:cxn>
                  <a:cxn ang="T13">
                    <a:pos x="T6" y="T7"/>
                  </a:cxn>
                  <a:cxn ang="T14">
                    <a:pos x="T8" y="T9"/>
                  </a:cxn>
                </a:cxnLst>
                <a:rect l="T15" t="T16" r="T17" b="T18"/>
                <a:pathLst>
                  <a:path w="103" h="1618">
                    <a:moveTo>
                      <a:pt x="0" y="0"/>
                    </a:moveTo>
                    <a:lnTo>
                      <a:pt x="0" y="1618"/>
                    </a:lnTo>
                    <a:lnTo>
                      <a:pt x="103" y="1618"/>
                    </a:lnTo>
                    <a:lnTo>
                      <a:pt x="103" y="5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9" name="Line 235"/>
              <p:cNvSpPr>
                <a:spLocks noChangeShapeType="1"/>
              </p:cNvSpPr>
              <p:nvPr/>
            </p:nvSpPr>
            <p:spPr bwMode="auto">
              <a:xfrm>
                <a:off x="4201" y="3095"/>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0" name="Line 236"/>
              <p:cNvSpPr>
                <a:spLocks noChangeShapeType="1"/>
              </p:cNvSpPr>
              <p:nvPr/>
            </p:nvSpPr>
            <p:spPr bwMode="auto">
              <a:xfrm>
                <a:off x="4200" y="3116"/>
                <a:ext cx="16"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1" name="Line 237"/>
              <p:cNvSpPr>
                <a:spLocks noChangeShapeType="1"/>
              </p:cNvSpPr>
              <p:nvPr/>
            </p:nvSpPr>
            <p:spPr bwMode="auto">
              <a:xfrm>
                <a:off x="4200" y="3137"/>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2" name="Line 238"/>
              <p:cNvSpPr>
                <a:spLocks noChangeShapeType="1"/>
              </p:cNvSpPr>
              <p:nvPr/>
            </p:nvSpPr>
            <p:spPr bwMode="auto">
              <a:xfrm>
                <a:off x="4200" y="3158"/>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3" name="Line 239"/>
              <p:cNvSpPr>
                <a:spLocks noChangeShapeType="1"/>
              </p:cNvSpPr>
              <p:nvPr/>
            </p:nvSpPr>
            <p:spPr bwMode="auto">
              <a:xfrm>
                <a:off x="4200" y="3178"/>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4" name="Line 240"/>
              <p:cNvSpPr>
                <a:spLocks noChangeShapeType="1"/>
              </p:cNvSpPr>
              <p:nvPr/>
            </p:nvSpPr>
            <p:spPr bwMode="auto">
              <a:xfrm>
                <a:off x="4200" y="3201"/>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5" name="Line 241"/>
              <p:cNvSpPr>
                <a:spLocks noChangeShapeType="1"/>
              </p:cNvSpPr>
              <p:nvPr/>
            </p:nvSpPr>
            <p:spPr bwMode="auto">
              <a:xfrm>
                <a:off x="4200" y="3222"/>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6" name="Line 242"/>
              <p:cNvSpPr>
                <a:spLocks noChangeShapeType="1"/>
              </p:cNvSpPr>
              <p:nvPr/>
            </p:nvSpPr>
            <p:spPr bwMode="auto">
              <a:xfrm>
                <a:off x="4200" y="3244"/>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7" name="Line 243"/>
              <p:cNvSpPr>
                <a:spLocks noChangeShapeType="1"/>
              </p:cNvSpPr>
              <p:nvPr/>
            </p:nvSpPr>
            <p:spPr bwMode="auto">
              <a:xfrm>
                <a:off x="4200" y="3265"/>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8" name="Line 244"/>
              <p:cNvSpPr>
                <a:spLocks noChangeShapeType="1"/>
              </p:cNvSpPr>
              <p:nvPr/>
            </p:nvSpPr>
            <p:spPr bwMode="auto">
              <a:xfrm>
                <a:off x="4200" y="3286"/>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9" name="Rectangle 245"/>
              <p:cNvSpPr>
                <a:spLocks noChangeArrowheads="1"/>
              </p:cNvSpPr>
              <p:nvPr/>
            </p:nvSpPr>
            <p:spPr bwMode="auto">
              <a:xfrm>
                <a:off x="4195"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90" name="Freeform 246"/>
              <p:cNvSpPr>
                <a:spLocks/>
              </p:cNvSpPr>
              <p:nvPr/>
            </p:nvSpPr>
            <p:spPr bwMode="auto">
              <a:xfrm>
                <a:off x="4199" y="3346"/>
                <a:ext cx="16" cy="23"/>
              </a:xfrm>
              <a:custGeom>
                <a:avLst/>
                <a:gdLst>
                  <a:gd name="T0" fmla="*/ 1 w 116"/>
                  <a:gd name="T1" fmla="*/ 3 h 161"/>
                  <a:gd name="T2" fmla="*/ 1 w 116"/>
                  <a:gd name="T3" fmla="*/ 0 h 161"/>
                  <a:gd name="T4" fmla="*/ 0 w 116"/>
                  <a:gd name="T5" fmla="*/ 0 h 161"/>
                  <a:gd name="T6" fmla="*/ 0 w 116"/>
                  <a:gd name="T7" fmla="*/ 0 h 161"/>
                  <a:gd name="T8" fmla="*/ 2 w 116"/>
                  <a:gd name="T9" fmla="*/ 0 h 161"/>
                  <a:gd name="T10" fmla="*/ 2 w 116"/>
                  <a:gd name="T11" fmla="*/ 3 h 161"/>
                  <a:gd name="T12" fmla="*/ 1 w 116"/>
                  <a:gd name="T13" fmla="*/ 3 h 161"/>
                  <a:gd name="T14" fmla="*/ 0 60000 65536"/>
                  <a:gd name="T15" fmla="*/ 0 60000 65536"/>
                  <a:gd name="T16" fmla="*/ 0 60000 65536"/>
                  <a:gd name="T17" fmla="*/ 0 60000 65536"/>
                  <a:gd name="T18" fmla="*/ 0 60000 65536"/>
                  <a:gd name="T19" fmla="*/ 0 60000 65536"/>
                  <a:gd name="T20" fmla="*/ 0 60000 65536"/>
                  <a:gd name="T21" fmla="*/ 0 w 116"/>
                  <a:gd name="T22" fmla="*/ 0 h 161"/>
                  <a:gd name="T23" fmla="*/ 116 w 1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61">
                    <a:moveTo>
                      <a:pt x="37" y="160"/>
                    </a:moveTo>
                    <a:lnTo>
                      <a:pt x="37" y="22"/>
                    </a:lnTo>
                    <a:lnTo>
                      <a:pt x="0" y="22"/>
                    </a:lnTo>
                    <a:lnTo>
                      <a:pt x="0" y="0"/>
                    </a:lnTo>
                    <a:lnTo>
                      <a:pt x="116" y="0"/>
                    </a:lnTo>
                    <a:lnTo>
                      <a:pt x="116" y="161"/>
                    </a:lnTo>
                    <a:lnTo>
                      <a:pt x="37" y="16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1" name="Freeform 247"/>
              <p:cNvSpPr>
                <a:spLocks/>
              </p:cNvSpPr>
              <p:nvPr/>
            </p:nvSpPr>
            <p:spPr bwMode="auto">
              <a:xfrm>
                <a:off x="4223" y="3066"/>
                <a:ext cx="22" cy="303"/>
              </a:xfrm>
              <a:custGeom>
                <a:avLst/>
                <a:gdLst>
                  <a:gd name="T0" fmla="*/ 0 w 154"/>
                  <a:gd name="T1" fmla="*/ 0 h 2125"/>
                  <a:gd name="T2" fmla="*/ 3 w 154"/>
                  <a:gd name="T3" fmla="*/ 2 h 2125"/>
                  <a:gd name="T4" fmla="*/ 3 w 154"/>
                  <a:gd name="T5" fmla="*/ 43 h 2125"/>
                  <a:gd name="T6" fmla="*/ 0 w 154"/>
                  <a:gd name="T7" fmla="*/ 43 h 2125"/>
                  <a:gd name="T8" fmla="*/ 0 w 154"/>
                  <a:gd name="T9" fmla="*/ 0 h 2125"/>
                  <a:gd name="T10" fmla="*/ 0 60000 65536"/>
                  <a:gd name="T11" fmla="*/ 0 60000 65536"/>
                  <a:gd name="T12" fmla="*/ 0 60000 65536"/>
                  <a:gd name="T13" fmla="*/ 0 60000 65536"/>
                  <a:gd name="T14" fmla="*/ 0 60000 65536"/>
                  <a:gd name="T15" fmla="*/ 0 w 154"/>
                  <a:gd name="T16" fmla="*/ 0 h 2125"/>
                  <a:gd name="T17" fmla="*/ 154 w 154"/>
                  <a:gd name="T18" fmla="*/ 2125 h 2125"/>
                </a:gdLst>
                <a:ahLst/>
                <a:cxnLst>
                  <a:cxn ang="T10">
                    <a:pos x="T0" y="T1"/>
                  </a:cxn>
                  <a:cxn ang="T11">
                    <a:pos x="T2" y="T3"/>
                  </a:cxn>
                  <a:cxn ang="T12">
                    <a:pos x="T4" y="T5"/>
                  </a:cxn>
                  <a:cxn ang="T13">
                    <a:pos x="T6" y="T7"/>
                  </a:cxn>
                  <a:cxn ang="T14">
                    <a:pos x="T8" y="T9"/>
                  </a:cxn>
                </a:cxnLst>
                <a:rect l="T15" t="T16" r="T17" b="T18"/>
                <a:pathLst>
                  <a:path w="154" h="2125">
                    <a:moveTo>
                      <a:pt x="0" y="0"/>
                    </a:moveTo>
                    <a:lnTo>
                      <a:pt x="154" y="96"/>
                    </a:lnTo>
                    <a:lnTo>
                      <a:pt x="154" y="2125"/>
                    </a:lnTo>
                    <a:lnTo>
                      <a:pt x="0" y="2125"/>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2" name="Freeform 248"/>
              <p:cNvSpPr>
                <a:spLocks/>
              </p:cNvSpPr>
              <p:nvPr/>
            </p:nvSpPr>
            <p:spPr bwMode="auto">
              <a:xfrm>
                <a:off x="4223" y="3073"/>
                <a:ext cx="22" cy="241"/>
              </a:xfrm>
              <a:custGeom>
                <a:avLst/>
                <a:gdLst>
                  <a:gd name="T0" fmla="*/ 3 w 154"/>
                  <a:gd name="T1" fmla="*/ 2 h 1691"/>
                  <a:gd name="T2" fmla="*/ 0 w 154"/>
                  <a:gd name="T3" fmla="*/ 0 h 1691"/>
                  <a:gd name="T4" fmla="*/ 0 w 154"/>
                  <a:gd name="T5" fmla="*/ 34 h 1691"/>
                  <a:gd name="T6" fmla="*/ 3 w 154"/>
                  <a:gd name="T7" fmla="*/ 34 h 1691"/>
                  <a:gd name="T8" fmla="*/ 3 w 154"/>
                  <a:gd name="T9" fmla="*/ 2 h 1691"/>
                  <a:gd name="T10" fmla="*/ 0 60000 65536"/>
                  <a:gd name="T11" fmla="*/ 0 60000 65536"/>
                  <a:gd name="T12" fmla="*/ 0 60000 65536"/>
                  <a:gd name="T13" fmla="*/ 0 60000 65536"/>
                  <a:gd name="T14" fmla="*/ 0 60000 65536"/>
                  <a:gd name="T15" fmla="*/ 0 w 154"/>
                  <a:gd name="T16" fmla="*/ 0 h 1691"/>
                  <a:gd name="T17" fmla="*/ 154 w 154"/>
                  <a:gd name="T18" fmla="*/ 1691 h 1691"/>
                </a:gdLst>
                <a:ahLst/>
                <a:cxnLst>
                  <a:cxn ang="T10">
                    <a:pos x="T0" y="T1"/>
                  </a:cxn>
                  <a:cxn ang="T11">
                    <a:pos x="T2" y="T3"/>
                  </a:cxn>
                  <a:cxn ang="T12">
                    <a:pos x="T4" y="T5"/>
                  </a:cxn>
                  <a:cxn ang="T13">
                    <a:pos x="T6" y="T7"/>
                  </a:cxn>
                  <a:cxn ang="T14">
                    <a:pos x="T8" y="T9"/>
                  </a:cxn>
                </a:cxnLst>
                <a:rect l="T15" t="T16" r="T17" b="T18"/>
                <a:pathLst>
                  <a:path w="154" h="1691">
                    <a:moveTo>
                      <a:pt x="154" y="97"/>
                    </a:moveTo>
                    <a:lnTo>
                      <a:pt x="0" y="0"/>
                    </a:lnTo>
                    <a:lnTo>
                      <a:pt x="0" y="1691"/>
                    </a:lnTo>
                    <a:lnTo>
                      <a:pt x="154" y="1691"/>
                    </a:lnTo>
                    <a:lnTo>
                      <a:pt x="154" y="9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3" name="Freeform 249"/>
              <p:cNvSpPr>
                <a:spLocks/>
              </p:cNvSpPr>
              <p:nvPr/>
            </p:nvSpPr>
            <p:spPr bwMode="auto">
              <a:xfrm>
                <a:off x="4230" y="3086"/>
                <a:ext cx="15" cy="221"/>
              </a:xfrm>
              <a:custGeom>
                <a:avLst/>
                <a:gdLst>
                  <a:gd name="T0" fmla="*/ 0 w 103"/>
                  <a:gd name="T1" fmla="*/ 0 h 1544"/>
                  <a:gd name="T2" fmla="*/ 0 w 103"/>
                  <a:gd name="T3" fmla="*/ 32 h 1544"/>
                  <a:gd name="T4" fmla="*/ 2 w 103"/>
                  <a:gd name="T5" fmla="*/ 32 h 1544"/>
                  <a:gd name="T6" fmla="*/ 2 w 103"/>
                  <a:gd name="T7" fmla="*/ 1 h 1544"/>
                  <a:gd name="T8" fmla="*/ 0 w 103"/>
                  <a:gd name="T9" fmla="*/ 0 h 1544"/>
                  <a:gd name="T10" fmla="*/ 0 60000 65536"/>
                  <a:gd name="T11" fmla="*/ 0 60000 65536"/>
                  <a:gd name="T12" fmla="*/ 0 60000 65536"/>
                  <a:gd name="T13" fmla="*/ 0 60000 65536"/>
                  <a:gd name="T14" fmla="*/ 0 60000 65536"/>
                  <a:gd name="T15" fmla="*/ 0 w 103"/>
                  <a:gd name="T16" fmla="*/ 0 h 1544"/>
                  <a:gd name="T17" fmla="*/ 103 w 103"/>
                  <a:gd name="T18" fmla="*/ 1544 h 1544"/>
                </a:gdLst>
                <a:ahLst/>
                <a:cxnLst>
                  <a:cxn ang="T10">
                    <a:pos x="T0" y="T1"/>
                  </a:cxn>
                  <a:cxn ang="T11">
                    <a:pos x="T2" y="T3"/>
                  </a:cxn>
                  <a:cxn ang="T12">
                    <a:pos x="T4" y="T5"/>
                  </a:cxn>
                  <a:cxn ang="T13">
                    <a:pos x="T6" y="T7"/>
                  </a:cxn>
                  <a:cxn ang="T14">
                    <a:pos x="T8" y="T9"/>
                  </a:cxn>
                </a:cxnLst>
                <a:rect l="T15" t="T16" r="T17" b="T18"/>
                <a:pathLst>
                  <a:path w="103" h="1544">
                    <a:moveTo>
                      <a:pt x="0" y="0"/>
                    </a:moveTo>
                    <a:lnTo>
                      <a:pt x="0" y="1544"/>
                    </a:lnTo>
                    <a:lnTo>
                      <a:pt x="103" y="1544"/>
                    </a:lnTo>
                    <a:lnTo>
                      <a:pt x="103"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4" name="Line 250"/>
              <p:cNvSpPr>
                <a:spLocks noChangeShapeType="1"/>
              </p:cNvSpPr>
              <p:nvPr/>
            </p:nvSpPr>
            <p:spPr bwMode="auto">
              <a:xfrm>
                <a:off x="4230" y="3107"/>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5" name="Line 251"/>
              <p:cNvSpPr>
                <a:spLocks noChangeShapeType="1"/>
              </p:cNvSpPr>
              <p:nvPr/>
            </p:nvSpPr>
            <p:spPr bwMode="auto">
              <a:xfrm>
                <a:off x="4229" y="3127"/>
                <a:ext cx="16"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6" name="Line 252"/>
              <p:cNvSpPr>
                <a:spLocks noChangeShapeType="1"/>
              </p:cNvSpPr>
              <p:nvPr/>
            </p:nvSpPr>
            <p:spPr bwMode="auto">
              <a:xfrm>
                <a:off x="4229" y="3147"/>
                <a:ext cx="17"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7" name="Line 253"/>
              <p:cNvSpPr>
                <a:spLocks noChangeShapeType="1"/>
              </p:cNvSpPr>
              <p:nvPr/>
            </p:nvSpPr>
            <p:spPr bwMode="auto">
              <a:xfrm>
                <a:off x="4229" y="3168"/>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8" name="Line 254"/>
              <p:cNvSpPr>
                <a:spLocks noChangeShapeType="1"/>
              </p:cNvSpPr>
              <p:nvPr/>
            </p:nvSpPr>
            <p:spPr bwMode="auto">
              <a:xfrm>
                <a:off x="4229" y="3186"/>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9" name="Line 255"/>
              <p:cNvSpPr>
                <a:spLocks noChangeShapeType="1"/>
              </p:cNvSpPr>
              <p:nvPr/>
            </p:nvSpPr>
            <p:spPr bwMode="auto">
              <a:xfrm>
                <a:off x="4229" y="3208"/>
                <a:ext cx="17"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0" name="Line 256"/>
              <p:cNvSpPr>
                <a:spLocks noChangeShapeType="1"/>
              </p:cNvSpPr>
              <p:nvPr/>
            </p:nvSpPr>
            <p:spPr bwMode="auto">
              <a:xfrm>
                <a:off x="4229" y="3228"/>
                <a:ext cx="17"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1" name="Line 257"/>
              <p:cNvSpPr>
                <a:spLocks noChangeShapeType="1"/>
              </p:cNvSpPr>
              <p:nvPr/>
            </p:nvSpPr>
            <p:spPr bwMode="auto">
              <a:xfrm>
                <a:off x="4229" y="3250"/>
                <a:ext cx="17"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2" name="Line 258"/>
              <p:cNvSpPr>
                <a:spLocks noChangeShapeType="1"/>
              </p:cNvSpPr>
              <p:nvPr/>
            </p:nvSpPr>
            <p:spPr bwMode="auto">
              <a:xfrm>
                <a:off x="4229" y="3269"/>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3" name="Line 259"/>
              <p:cNvSpPr>
                <a:spLocks noChangeShapeType="1"/>
              </p:cNvSpPr>
              <p:nvPr/>
            </p:nvSpPr>
            <p:spPr bwMode="auto">
              <a:xfrm>
                <a:off x="4229" y="3290"/>
                <a:ext cx="17"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4" name="Rectangle 260"/>
              <p:cNvSpPr>
                <a:spLocks noChangeArrowheads="1"/>
              </p:cNvSpPr>
              <p:nvPr/>
            </p:nvSpPr>
            <p:spPr bwMode="auto">
              <a:xfrm>
                <a:off x="4219"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05" name="Freeform 261"/>
              <p:cNvSpPr>
                <a:spLocks/>
              </p:cNvSpPr>
              <p:nvPr/>
            </p:nvSpPr>
            <p:spPr bwMode="auto">
              <a:xfrm>
                <a:off x="4228" y="3347"/>
                <a:ext cx="17" cy="22"/>
              </a:xfrm>
              <a:custGeom>
                <a:avLst/>
                <a:gdLst>
                  <a:gd name="T0" fmla="*/ 1 w 116"/>
                  <a:gd name="T1" fmla="*/ 3 h 154"/>
                  <a:gd name="T2" fmla="*/ 1 w 116"/>
                  <a:gd name="T3" fmla="*/ 0 h 154"/>
                  <a:gd name="T4" fmla="*/ 0 w 116"/>
                  <a:gd name="T5" fmla="*/ 0 h 154"/>
                  <a:gd name="T6" fmla="*/ 0 w 116"/>
                  <a:gd name="T7" fmla="*/ 0 h 154"/>
                  <a:gd name="T8" fmla="*/ 2 w 116"/>
                  <a:gd name="T9" fmla="*/ 0 h 154"/>
                  <a:gd name="T10" fmla="*/ 2 w 116"/>
                  <a:gd name="T11" fmla="*/ 3 h 154"/>
                  <a:gd name="T12" fmla="*/ 1 w 116"/>
                  <a:gd name="T13" fmla="*/ 3 h 154"/>
                  <a:gd name="T14" fmla="*/ 0 60000 65536"/>
                  <a:gd name="T15" fmla="*/ 0 60000 65536"/>
                  <a:gd name="T16" fmla="*/ 0 60000 65536"/>
                  <a:gd name="T17" fmla="*/ 0 60000 65536"/>
                  <a:gd name="T18" fmla="*/ 0 60000 65536"/>
                  <a:gd name="T19" fmla="*/ 0 60000 65536"/>
                  <a:gd name="T20" fmla="*/ 0 60000 65536"/>
                  <a:gd name="T21" fmla="*/ 0 w 116"/>
                  <a:gd name="T22" fmla="*/ 0 h 154"/>
                  <a:gd name="T23" fmla="*/ 116 w 11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54">
                    <a:moveTo>
                      <a:pt x="37" y="153"/>
                    </a:moveTo>
                    <a:lnTo>
                      <a:pt x="37" y="21"/>
                    </a:lnTo>
                    <a:lnTo>
                      <a:pt x="0" y="21"/>
                    </a:lnTo>
                    <a:lnTo>
                      <a:pt x="0" y="0"/>
                    </a:lnTo>
                    <a:lnTo>
                      <a:pt x="116" y="0"/>
                    </a:lnTo>
                    <a:lnTo>
                      <a:pt x="116" y="154"/>
                    </a:lnTo>
                    <a:lnTo>
                      <a:pt x="37" y="153"/>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6" name="Freeform 262"/>
              <p:cNvSpPr>
                <a:spLocks/>
              </p:cNvSpPr>
              <p:nvPr/>
            </p:nvSpPr>
            <p:spPr bwMode="auto">
              <a:xfrm>
                <a:off x="4251" y="3074"/>
                <a:ext cx="21" cy="294"/>
              </a:xfrm>
              <a:custGeom>
                <a:avLst/>
                <a:gdLst>
                  <a:gd name="T0" fmla="*/ 0 w 150"/>
                  <a:gd name="T1" fmla="*/ 0 h 2060"/>
                  <a:gd name="T2" fmla="*/ 3 w 150"/>
                  <a:gd name="T3" fmla="*/ 2 h 2060"/>
                  <a:gd name="T4" fmla="*/ 3 w 150"/>
                  <a:gd name="T5" fmla="*/ 42 h 2060"/>
                  <a:gd name="T6" fmla="*/ 0 w 150"/>
                  <a:gd name="T7" fmla="*/ 42 h 2060"/>
                  <a:gd name="T8" fmla="*/ 0 w 150"/>
                  <a:gd name="T9" fmla="*/ 0 h 2060"/>
                  <a:gd name="T10" fmla="*/ 0 60000 65536"/>
                  <a:gd name="T11" fmla="*/ 0 60000 65536"/>
                  <a:gd name="T12" fmla="*/ 0 60000 65536"/>
                  <a:gd name="T13" fmla="*/ 0 60000 65536"/>
                  <a:gd name="T14" fmla="*/ 0 60000 65536"/>
                  <a:gd name="T15" fmla="*/ 0 w 150"/>
                  <a:gd name="T16" fmla="*/ 0 h 2060"/>
                  <a:gd name="T17" fmla="*/ 150 w 150"/>
                  <a:gd name="T18" fmla="*/ 2060 h 2060"/>
                </a:gdLst>
                <a:ahLst/>
                <a:cxnLst>
                  <a:cxn ang="T10">
                    <a:pos x="T0" y="T1"/>
                  </a:cxn>
                  <a:cxn ang="T11">
                    <a:pos x="T2" y="T3"/>
                  </a:cxn>
                  <a:cxn ang="T12">
                    <a:pos x="T4" y="T5"/>
                  </a:cxn>
                  <a:cxn ang="T13">
                    <a:pos x="T6" y="T7"/>
                  </a:cxn>
                  <a:cxn ang="T14">
                    <a:pos x="T8" y="T9"/>
                  </a:cxn>
                </a:cxnLst>
                <a:rect l="T15" t="T16" r="T17" b="T18"/>
                <a:pathLst>
                  <a:path w="150" h="2060">
                    <a:moveTo>
                      <a:pt x="0" y="0"/>
                    </a:moveTo>
                    <a:lnTo>
                      <a:pt x="150" y="92"/>
                    </a:lnTo>
                    <a:lnTo>
                      <a:pt x="150" y="2060"/>
                    </a:lnTo>
                    <a:lnTo>
                      <a:pt x="0" y="2060"/>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7" name="Rectangle 263"/>
              <p:cNvSpPr>
                <a:spLocks noChangeArrowheads="1"/>
              </p:cNvSpPr>
              <p:nvPr/>
            </p:nvSpPr>
            <p:spPr bwMode="auto">
              <a:xfrm>
                <a:off x="4243" y="3075"/>
                <a:ext cx="1" cy="28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08" name="Freeform 264"/>
              <p:cNvSpPr>
                <a:spLocks/>
              </p:cNvSpPr>
              <p:nvPr/>
            </p:nvSpPr>
            <p:spPr bwMode="auto">
              <a:xfrm>
                <a:off x="4251" y="3080"/>
                <a:ext cx="21" cy="235"/>
              </a:xfrm>
              <a:custGeom>
                <a:avLst/>
                <a:gdLst>
                  <a:gd name="T0" fmla="*/ 3 w 150"/>
                  <a:gd name="T1" fmla="*/ 2 h 1641"/>
                  <a:gd name="T2" fmla="*/ 0 w 150"/>
                  <a:gd name="T3" fmla="*/ 0 h 1641"/>
                  <a:gd name="T4" fmla="*/ 0 w 150"/>
                  <a:gd name="T5" fmla="*/ 34 h 1641"/>
                  <a:gd name="T6" fmla="*/ 3 w 150"/>
                  <a:gd name="T7" fmla="*/ 34 h 1641"/>
                  <a:gd name="T8" fmla="*/ 3 w 150"/>
                  <a:gd name="T9" fmla="*/ 2 h 1641"/>
                  <a:gd name="T10" fmla="*/ 0 60000 65536"/>
                  <a:gd name="T11" fmla="*/ 0 60000 65536"/>
                  <a:gd name="T12" fmla="*/ 0 60000 65536"/>
                  <a:gd name="T13" fmla="*/ 0 60000 65536"/>
                  <a:gd name="T14" fmla="*/ 0 60000 65536"/>
                  <a:gd name="T15" fmla="*/ 0 w 150"/>
                  <a:gd name="T16" fmla="*/ 0 h 1641"/>
                  <a:gd name="T17" fmla="*/ 150 w 150"/>
                  <a:gd name="T18" fmla="*/ 1641 h 1641"/>
                </a:gdLst>
                <a:ahLst/>
                <a:cxnLst>
                  <a:cxn ang="T10">
                    <a:pos x="T0" y="T1"/>
                  </a:cxn>
                  <a:cxn ang="T11">
                    <a:pos x="T2" y="T3"/>
                  </a:cxn>
                  <a:cxn ang="T12">
                    <a:pos x="T4" y="T5"/>
                  </a:cxn>
                  <a:cxn ang="T13">
                    <a:pos x="T6" y="T7"/>
                  </a:cxn>
                  <a:cxn ang="T14">
                    <a:pos x="T8" y="T9"/>
                  </a:cxn>
                </a:cxnLst>
                <a:rect l="T15" t="T16" r="T17" b="T18"/>
                <a:pathLst>
                  <a:path w="150" h="1641">
                    <a:moveTo>
                      <a:pt x="150" y="95"/>
                    </a:moveTo>
                    <a:lnTo>
                      <a:pt x="0" y="0"/>
                    </a:lnTo>
                    <a:lnTo>
                      <a:pt x="0" y="1641"/>
                    </a:lnTo>
                    <a:lnTo>
                      <a:pt x="150" y="1641"/>
                    </a:lnTo>
                    <a:lnTo>
                      <a:pt x="150" y="95"/>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9" name="Freeform 265"/>
              <p:cNvSpPr>
                <a:spLocks/>
              </p:cNvSpPr>
              <p:nvPr/>
            </p:nvSpPr>
            <p:spPr bwMode="auto">
              <a:xfrm>
                <a:off x="4258" y="3094"/>
                <a:ext cx="14" cy="214"/>
              </a:xfrm>
              <a:custGeom>
                <a:avLst/>
                <a:gdLst>
                  <a:gd name="T0" fmla="*/ 0 w 100"/>
                  <a:gd name="T1" fmla="*/ 0 h 1498"/>
                  <a:gd name="T2" fmla="*/ 0 w 100"/>
                  <a:gd name="T3" fmla="*/ 31 h 1498"/>
                  <a:gd name="T4" fmla="*/ 2 w 100"/>
                  <a:gd name="T5" fmla="*/ 31 h 1498"/>
                  <a:gd name="T6" fmla="*/ 2 w 100"/>
                  <a:gd name="T7" fmla="*/ 1 h 1498"/>
                  <a:gd name="T8" fmla="*/ 0 w 100"/>
                  <a:gd name="T9" fmla="*/ 0 h 1498"/>
                  <a:gd name="T10" fmla="*/ 0 60000 65536"/>
                  <a:gd name="T11" fmla="*/ 0 60000 65536"/>
                  <a:gd name="T12" fmla="*/ 0 60000 65536"/>
                  <a:gd name="T13" fmla="*/ 0 60000 65536"/>
                  <a:gd name="T14" fmla="*/ 0 60000 65536"/>
                  <a:gd name="T15" fmla="*/ 0 w 100"/>
                  <a:gd name="T16" fmla="*/ 0 h 1498"/>
                  <a:gd name="T17" fmla="*/ 100 w 100"/>
                  <a:gd name="T18" fmla="*/ 1498 h 1498"/>
                </a:gdLst>
                <a:ahLst/>
                <a:cxnLst>
                  <a:cxn ang="T10">
                    <a:pos x="T0" y="T1"/>
                  </a:cxn>
                  <a:cxn ang="T11">
                    <a:pos x="T2" y="T3"/>
                  </a:cxn>
                  <a:cxn ang="T12">
                    <a:pos x="T4" y="T5"/>
                  </a:cxn>
                  <a:cxn ang="T13">
                    <a:pos x="T6" y="T7"/>
                  </a:cxn>
                  <a:cxn ang="T14">
                    <a:pos x="T8" y="T9"/>
                  </a:cxn>
                </a:cxnLst>
                <a:rect l="T15" t="T16" r="T17" b="T18"/>
                <a:pathLst>
                  <a:path w="100" h="1498">
                    <a:moveTo>
                      <a:pt x="0" y="0"/>
                    </a:moveTo>
                    <a:lnTo>
                      <a:pt x="0" y="1498"/>
                    </a:lnTo>
                    <a:lnTo>
                      <a:pt x="100" y="1498"/>
                    </a:lnTo>
                    <a:lnTo>
                      <a:pt x="10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0" name="Line 266"/>
              <p:cNvSpPr>
                <a:spLocks noChangeShapeType="1"/>
              </p:cNvSpPr>
              <p:nvPr/>
            </p:nvSpPr>
            <p:spPr bwMode="auto">
              <a:xfrm>
                <a:off x="4258" y="3114"/>
                <a:ext cx="14"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1" name="Line 267"/>
              <p:cNvSpPr>
                <a:spLocks noChangeShapeType="1"/>
              </p:cNvSpPr>
              <p:nvPr/>
            </p:nvSpPr>
            <p:spPr bwMode="auto">
              <a:xfrm>
                <a:off x="4257" y="3133"/>
                <a:ext cx="15"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2" name="Line 268"/>
              <p:cNvSpPr>
                <a:spLocks noChangeShapeType="1"/>
              </p:cNvSpPr>
              <p:nvPr/>
            </p:nvSpPr>
            <p:spPr bwMode="auto">
              <a:xfrm>
                <a:off x="4257" y="3153"/>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3" name="Line 269"/>
              <p:cNvSpPr>
                <a:spLocks noChangeShapeType="1"/>
              </p:cNvSpPr>
              <p:nvPr/>
            </p:nvSpPr>
            <p:spPr bwMode="auto">
              <a:xfrm>
                <a:off x="4257" y="3173"/>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4" name="Line 270"/>
              <p:cNvSpPr>
                <a:spLocks noChangeShapeType="1"/>
              </p:cNvSpPr>
              <p:nvPr/>
            </p:nvSpPr>
            <p:spPr bwMode="auto">
              <a:xfrm>
                <a:off x="4257" y="3191"/>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5" name="Line 271"/>
              <p:cNvSpPr>
                <a:spLocks noChangeShapeType="1"/>
              </p:cNvSpPr>
              <p:nvPr/>
            </p:nvSpPr>
            <p:spPr bwMode="auto">
              <a:xfrm>
                <a:off x="4257" y="3212"/>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6" name="Line 272"/>
              <p:cNvSpPr>
                <a:spLocks noChangeShapeType="1"/>
              </p:cNvSpPr>
              <p:nvPr/>
            </p:nvSpPr>
            <p:spPr bwMode="auto">
              <a:xfrm>
                <a:off x="4257" y="3232"/>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7" name="Line 273"/>
              <p:cNvSpPr>
                <a:spLocks noChangeShapeType="1"/>
              </p:cNvSpPr>
              <p:nvPr/>
            </p:nvSpPr>
            <p:spPr bwMode="auto">
              <a:xfrm>
                <a:off x="4257" y="3252"/>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8" name="Line 274"/>
              <p:cNvSpPr>
                <a:spLocks noChangeShapeType="1"/>
              </p:cNvSpPr>
              <p:nvPr/>
            </p:nvSpPr>
            <p:spPr bwMode="auto">
              <a:xfrm>
                <a:off x="4257" y="3271"/>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9" name="Line 275"/>
              <p:cNvSpPr>
                <a:spLocks noChangeShapeType="1"/>
              </p:cNvSpPr>
              <p:nvPr/>
            </p:nvSpPr>
            <p:spPr bwMode="auto">
              <a:xfrm>
                <a:off x="4257" y="3291"/>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0" name="Rectangle 276"/>
              <p:cNvSpPr>
                <a:spLocks noChangeArrowheads="1"/>
              </p:cNvSpPr>
              <p:nvPr/>
            </p:nvSpPr>
            <p:spPr bwMode="auto">
              <a:xfrm>
                <a:off x="4251"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21" name="Freeform 277"/>
              <p:cNvSpPr>
                <a:spLocks/>
              </p:cNvSpPr>
              <p:nvPr/>
            </p:nvSpPr>
            <p:spPr bwMode="auto">
              <a:xfrm>
                <a:off x="4256" y="3347"/>
                <a:ext cx="16" cy="21"/>
              </a:xfrm>
              <a:custGeom>
                <a:avLst/>
                <a:gdLst>
                  <a:gd name="T0" fmla="*/ 1 w 113"/>
                  <a:gd name="T1" fmla="*/ 3 h 149"/>
                  <a:gd name="T2" fmla="*/ 1 w 113"/>
                  <a:gd name="T3" fmla="*/ 0 h 149"/>
                  <a:gd name="T4" fmla="*/ 0 w 113"/>
                  <a:gd name="T5" fmla="*/ 0 h 149"/>
                  <a:gd name="T6" fmla="*/ 0 w 113"/>
                  <a:gd name="T7" fmla="*/ 0 h 149"/>
                  <a:gd name="T8" fmla="*/ 2 w 113"/>
                  <a:gd name="T9" fmla="*/ 0 h 149"/>
                  <a:gd name="T10" fmla="*/ 2 w 113"/>
                  <a:gd name="T11" fmla="*/ 3 h 149"/>
                  <a:gd name="T12" fmla="*/ 1 w 113"/>
                  <a:gd name="T13" fmla="*/ 3 h 149"/>
                  <a:gd name="T14" fmla="*/ 0 60000 65536"/>
                  <a:gd name="T15" fmla="*/ 0 60000 65536"/>
                  <a:gd name="T16" fmla="*/ 0 60000 65536"/>
                  <a:gd name="T17" fmla="*/ 0 60000 65536"/>
                  <a:gd name="T18" fmla="*/ 0 60000 65536"/>
                  <a:gd name="T19" fmla="*/ 0 60000 65536"/>
                  <a:gd name="T20" fmla="*/ 0 60000 65536"/>
                  <a:gd name="T21" fmla="*/ 0 w 113"/>
                  <a:gd name="T22" fmla="*/ 0 h 149"/>
                  <a:gd name="T23" fmla="*/ 113 w 113"/>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49">
                    <a:moveTo>
                      <a:pt x="35" y="149"/>
                    </a:moveTo>
                    <a:lnTo>
                      <a:pt x="35" y="21"/>
                    </a:lnTo>
                    <a:lnTo>
                      <a:pt x="0" y="21"/>
                    </a:lnTo>
                    <a:lnTo>
                      <a:pt x="0" y="0"/>
                    </a:lnTo>
                    <a:lnTo>
                      <a:pt x="113" y="0"/>
                    </a:lnTo>
                    <a:lnTo>
                      <a:pt x="113" y="149"/>
                    </a:lnTo>
                    <a:lnTo>
                      <a:pt x="35" y="149"/>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2" name="Freeform 278"/>
              <p:cNvSpPr>
                <a:spLocks/>
              </p:cNvSpPr>
              <p:nvPr/>
            </p:nvSpPr>
            <p:spPr bwMode="auto">
              <a:xfrm>
                <a:off x="4278" y="3083"/>
                <a:ext cx="21" cy="285"/>
              </a:xfrm>
              <a:custGeom>
                <a:avLst/>
                <a:gdLst>
                  <a:gd name="T0" fmla="*/ 0 w 145"/>
                  <a:gd name="T1" fmla="*/ 0 h 1995"/>
                  <a:gd name="T2" fmla="*/ 3 w 145"/>
                  <a:gd name="T3" fmla="*/ 2 h 1995"/>
                  <a:gd name="T4" fmla="*/ 3 w 145"/>
                  <a:gd name="T5" fmla="*/ 41 h 1995"/>
                  <a:gd name="T6" fmla="*/ 0 w 145"/>
                  <a:gd name="T7" fmla="*/ 41 h 1995"/>
                  <a:gd name="T8" fmla="*/ 0 w 145"/>
                  <a:gd name="T9" fmla="*/ 0 h 1995"/>
                  <a:gd name="T10" fmla="*/ 0 60000 65536"/>
                  <a:gd name="T11" fmla="*/ 0 60000 65536"/>
                  <a:gd name="T12" fmla="*/ 0 60000 65536"/>
                  <a:gd name="T13" fmla="*/ 0 60000 65536"/>
                  <a:gd name="T14" fmla="*/ 0 60000 65536"/>
                  <a:gd name="T15" fmla="*/ 0 w 145"/>
                  <a:gd name="T16" fmla="*/ 0 h 1995"/>
                  <a:gd name="T17" fmla="*/ 145 w 145"/>
                  <a:gd name="T18" fmla="*/ 1995 h 1995"/>
                </a:gdLst>
                <a:ahLst/>
                <a:cxnLst>
                  <a:cxn ang="T10">
                    <a:pos x="T0" y="T1"/>
                  </a:cxn>
                  <a:cxn ang="T11">
                    <a:pos x="T2" y="T3"/>
                  </a:cxn>
                  <a:cxn ang="T12">
                    <a:pos x="T4" y="T5"/>
                  </a:cxn>
                  <a:cxn ang="T13">
                    <a:pos x="T6" y="T7"/>
                  </a:cxn>
                  <a:cxn ang="T14">
                    <a:pos x="T8" y="T9"/>
                  </a:cxn>
                </a:cxnLst>
                <a:rect l="T15" t="T16" r="T17" b="T18"/>
                <a:pathLst>
                  <a:path w="145" h="1995">
                    <a:moveTo>
                      <a:pt x="0" y="0"/>
                    </a:moveTo>
                    <a:lnTo>
                      <a:pt x="145" y="90"/>
                    </a:lnTo>
                    <a:lnTo>
                      <a:pt x="145" y="1995"/>
                    </a:lnTo>
                    <a:lnTo>
                      <a:pt x="0" y="1995"/>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3" name="Freeform 279"/>
              <p:cNvSpPr>
                <a:spLocks/>
              </p:cNvSpPr>
              <p:nvPr/>
            </p:nvSpPr>
            <p:spPr bwMode="auto">
              <a:xfrm>
                <a:off x="4278" y="3089"/>
                <a:ext cx="21" cy="227"/>
              </a:xfrm>
              <a:custGeom>
                <a:avLst/>
                <a:gdLst>
                  <a:gd name="T0" fmla="*/ 3 w 145"/>
                  <a:gd name="T1" fmla="*/ 2 h 1589"/>
                  <a:gd name="T2" fmla="*/ 0 w 145"/>
                  <a:gd name="T3" fmla="*/ 0 h 1589"/>
                  <a:gd name="T4" fmla="*/ 0 w 145"/>
                  <a:gd name="T5" fmla="*/ 32 h 1589"/>
                  <a:gd name="T6" fmla="*/ 3 w 145"/>
                  <a:gd name="T7" fmla="*/ 32 h 1589"/>
                  <a:gd name="T8" fmla="*/ 3 w 145"/>
                  <a:gd name="T9" fmla="*/ 2 h 1589"/>
                  <a:gd name="T10" fmla="*/ 0 60000 65536"/>
                  <a:gd name="T11" fmla="*/ 0 60000 65536"/>
                  <a:gd name="T12" fmla="*/ 0 60000 65536"/>
                  <a:gd name="T13" fmla="*/ 0 60000 65536"/>
                  <a:gd name="T14" fmla="*/ 0 60000 65536"/>
                  <a:gd name="T15" fmla="*/ 0 w 145"/>
                  <a:gd name="T16" fmla="*/ 0 h 1589"/>
                  <a:gd name="T17" fmla="*/ 145 w 145"/>
                  <a:gd name="T18" fmla="*/ 1589 h 1589"/>
                </a:gdLst>
                <a:ahLst/>
                <a:cxnLst>
                  <a:cxn ang="T10">
                    <a:pos x="T0" y="T1"/>
                  </a:cxn>
                  <a:cxn ang="T11">
                    <a:pos x="T2" y="T3"/>
                  </a:cxn>
                  <a:cxn ang="T12">
                    <a:pos x="T4" y="T5"/>
                  </a:cxn>
                  <a:cxn ang="T13">
                    <a:pos x="T6" y="T7"/>
                  </a:cxn>
                  <a:cxn ang="T14">
                    <a:pos x="T8" y="T9"/>
                  </a:cxn>
                </a:cxnLst>
                <a:rect l="T15" t="T16" r="T17" b="T18"/>
                <a:pathLst>
                  <a:path w="145" h="1589">
                    <a:moveTo>
                      <a:pt x="145" y="92"/>
                    </a:moveTo>
                    <a:lnTo>
                      <a:pt x="0" y="0"/>
                    </a:lnTo>
                    <a:lnTo>
                      <a:pt x="0" y="1589"/>
                    </a:lnTo>
                    <a:lnTo>
                      <a:pt x="145" y="1589"/>
                    </a:lnTo>
                    <a:lnTo>
                      <a:pt x="145" y="92"/>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4" name="Freeform 280"/>
              <p:cNvSpPr>
                <a:spLocks/>
              </p:cNvSpPr>
              <p:nvPr/>
            </p:nvSpPr>
            <p:spPr bwMode="auto">
              <a:xfrm>
                <a:off x="4285" y="3102"/>
                <a:ext cx="14" cy="207"/>
              </a:xfrm>
              <a:custGeom>
                <a:avLst/>
                <a:gdLst>
                  <a:gd name="T0" fmla="*/ 0 w 97"/>
                  <a:gd name="T1" fmla="*/ 0 h 1451"/>
                  <a:gd name="T2" fmla="*/ 0 w 97"/>
                  <a:gd name="T3" fmla="*/ 30 h 1451"/>
                  <a:gd name="T4" fmla="*/ 2 w 97"/>
                  <a:gd name="T5" fmla="*/ 30 h 1451"/>
                  <a:gd name="T6" fmla="*/ 2 w 97"/>
                  <a:gd name="T7" fmla="*/ 1 h 1451"/>
                  <a:gd name="T8" fmla="*/ 0 w 97"/>
                  <a:gd name="T9" fmla="*/ 0 h 1451"/>
                  <a:gd name="T10" fmla="*/ 0 60000 65536"/>
                  <a:gd name="T11" fmla="*/ 0 60000 65536"/>
                  <a:gd name="T12" fmla="*/ 0 60000 65536"/>
                  <a:gd name="T13" fmla="*/ 0 60000 65536"/>
                  <a:gd name="T14" fmla="*/ 0 60000 65536"/>
                  <a:gd name="T15" fmla="*/ 0 w 97"/>
                  <a:gd name="T16" fmla="*/ 0 h 1451"/>
                  <a:gd name="T17" fmla="*/ 97 w 97"/>
                  <a:gd name="T18" fmla="*/ 1451 h 1451"/>
                </a:gdLst>
                <a:ahLst/>
                <a:cxnLst>
                  <a:cxn ang="T10">
                    <a:pos x="T0" y="T1"/>
                  </a:cxn>
                  <a:cxn ang="T11">
                    <a:pos x="T2" y="T3"/>
                  </a:cxn>
                  <a:cxn ang="T12">
                    <a:pos x="T4" y="T5"/>
                  </a:cxn>
                  <a:cxn ang="T13">
                    <a:pos x="T6" y="T7"/>
                  </a:cxn>
                  <a:cxn ang="T14">
                    <a:pos x="T8" y="T9"/>
                  </a:cxn>
                </a:cxnLst>
                <a:rect l="T15" t="T16" r="T17" b="T18"/>
                <a:pathLst>
                  <a:path w="97" h="1451">
                    <a:moveTo>
                      <a:pt x="0" y="0"/>
                    </a:moveTo>
                    <a:lnTo>
                      <a:pt x="0" y="1451"/>
                    </a:lnTo>
                    <a:lnTo>
                      <a:pt x="97" y="1451"/>
                    </a:lnTo>
                    <a:lnTo>
                      <a:pt x="97"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5" name="Line 281"/>
              <p:cNvSpPr>
                <a:spLocks noChangeShapeType="1"/>
              </p:cNvSpPr>
              <p:nvPr/>
            </p:nvSpPr>
            <p:spPr bwMode="auto">
              <a:xfrm>
                <a:off x="4285" y="3121"/>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6" name="Line 282"/>
              <p:cNvSpPr>
                <a:spLocks noChangeShapeType="1"/>
              </p:cNvSpPr>
              <p:nvPr/>
            </p:nvSpPr>
            <p:spPr bwMode="auto">
              <a:xfrm>
                <a:off x="4284" y="3141"/>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7" name="Line 283"/>
              <p:cNvSpPr>
                <a:spLocks noChangeShapeType="1"/>
              </p:cNvSpPr>
              <p:nvPr/>
            </p:nvSpPr>
            <p:spPr bwMode="auto">
              <a:xfrm>
                <a:off x="4284" y="3159"/>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8" name="Line 284"/>
              <p:cNvSpPr>
                <a:spLocks noChangeShapeType="1"/>
              </p:cNvSpPr>
              <p:nvPr/>
            </p:nvSpPr>
            <p:spPr bwMode="auto">
              <a:xfrm>
                <a:off x="4284" y="3179"/>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9" name="Line 285"/>
              <p:cNvSpPr>
                <a:spLocks noChangeShapeType="1"/>
              </p:cNvSpPr>
              <p:nvPr/>
            </p:nvSpPr>
            <p:spPr bwMode="auto">
              <a:xfrm>
                <a:off x="4284" y="3196"/>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0" name="Line 286"/>
              <p:cNvSpPr>
                <a:spLocks noChangeShapeType="1"/>
              </p:cNvSpPr>
              <p:nvPr/>
            </p:nvSpPr>
            <p:spPr bwMode="auto">
              <a:xfrm>
                <a:off x="4284" y="3216"/>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1" name="Line 287"/>
              <p:cNvSpPr>
                <a:spLocks noChangeShapeType="1"/>
              </p:cNvSpPr>
              <p:nvPr/>
            </p:nvSpPr>
            <p:spPr bwMode="auto">
              <a:xfrm>
                <a:off x="4284" y="3236"/>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2" name="Line 288"/>
              <p:cNvSpPr>
                <a:spLocks noChangeShapeType="1"/>
              </p:cNvSpPr>
              <p:nvPr/>
            </p:nvSpPr>
            <p:spPr bwMode="auto">
              <a:xfrm>
                <a:off x="4284" y="3255"/>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3" name="Line 289"/>
              <p:cNvSpPr>
                <a:spLocks noChangeShapeType="1"/>
              </p:cNvSpPr>
              <p:nvPr/>
            </p:nvSpPr>
            <p:spPr bwMode="auto">
              <a:xfrm>
                <a:off x="4284" y="3274"/>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4" name="Line 290"/>
              <p:cNvSpPr>
                <a:spLocks noChangeShapeType="1"/>
              </p:cNvSpPr>
              <p:nvPr/>
            </p:nvSpPr>
            <p:spPr bwMode="auto">
              <a:xfrm>
                <a:off x="4284" y="3293"/>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5" name="Rectangle 291"/>
              <p:cNvSpPr>
                <a:spLocks noChangeArrowheads="1"/>
              </p:cNvSpPr>
              <p:nvPr/>
            </p:nvSpPr>
            <p:spPr bwMode="auto">
              <a:xfrm>
                <a:off x="4275"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36" name="Freeform 292"/>
              <p:cNvSpPr>
                <a:spLocks/>
              </p:cNvSpPr>
              <p:nvPr/>
            </p:nvSpPr>
            <p:spPr bwMode="auto">
              <a:xfrm>
                <a:off x="4283" y="3347"/>
                <a:ext cx="16" cy="21"/>
              </a:xfrm>
              <a:custGeom>
                <a:avLst/>
                <a:gdLst>
                  <a:gd name="T0" fmla="*/ 1 w 110"/>
                  <a:gd name="T1" fmla="*/ 3 h 145"/>
                  <a:gd name="T2" fmla="*/ 1 w 110"/>
                  <a:gd name="T3" fmla="*/ 0 h 145"/>
                  <a:gd name="T4" fmla="*/ 0 w 110"/>
                  <a:gd name="T5" fmla="*/ 0 h 145"/>
                  <a:gd name="T6" fmla="*/ 0 w 110"/>
                  <a:gd name="T7" fmla="*/ 0 h 145"/>
                  <a:gd name="T8" fmla="*/ 2 w 110"/>
                  <a:gd name="T9" fmla="*/ 0 h 145"/>
                  <a:gd name="T10" fmla="*/ 2 w 110"/>
                  <a:gd name="T11" fmla="*/ 3 h 145"/>
                  <a:gd name="T12" fmla="*/ 1 w 110"/>
                  <a:gd name="T13" fmla="*/ 3 h 145"/>
                  <a:gd name="T14" fmla="*/ 0 60000 65536"/>
                  <a:gd name="T15" fmla="*/ 0 60000 65536"/>
                  <a:gd name="T16" fmla="*/ 0 60000 65536"/>
                  <a:gd name="T17" fmla="*/ 0 60000 65536"/>
                  <a:gd name="T18" fmla="*/ 0 60000 65536"/>
                  <a:gd name="T19" fmla="*/ 0 60000 65536"/>
                  <a:gd name="T20" fmla="*/ 0 60000 65536"/>
                  <a:gd name="T21" fmla="*/ 0 w 110"/>
                  <a:gd name="T22" fmla="*/ 0 h 145"/>
                  <a:gd name="T23" fmla="*/ 110 w 110"/>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145">
                    <a:moveTo>
                      <a:pt x="34" y="145"/>
                    </a:moveTo>
                    <a:lnTo>
                      <a:pt x="34" y="20"/>
                    </a:lnTo>
                    <a:lnTo>
                      <a:pt x="0" y="20"/>
                    </a:lnTo>
                    <a:lnTo>
                      <a:pt x="0" y="0"/>
                    </a:lnTo>
                    <a:lnTo>
                      <a:pt x="110" y="0"/>
                    </a:lnTo>
                    <a:lnTo>
                      <a:pt x="110" y="145"/>
                    </a:lnTo>
                    <a:lnTo>
                      <a:pt x="34" y="145"/>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7" name="Freeform 293"/>
              <p:cNvSpPr>
                <a:spLocks/>
              </p:cNvSpPr>
              <p:nvPr/>
            </p:nvSpPr>
            <p:spPr bwMode="auto">
              <a:xfrm>
                <a:off x="4305" y="3092"/>
                <a:ext cx="19" cy="276"/>
              </a:xfrm>
              <a:custGeom>
                <a:avLst/>
                <a:gdLst>
                  <a:gd name="T0" fmla="*/ 0 w 139"/>
                  <a:gd name="T1" fmla="*/ 0 h 1930"/>
                  <a:gd name="T2" fmla="*/ 3 w 139"/>
                  <a:gd name="T3" fmla="*/ 2 h 1930"/>
                  <a:gd name="T4" fmla="*/ 3 w 139"/>
                  <a:gd name="T5" fmla="*/ 39 h 1930"/>
                  <a:gd name="T6" fmla="*/ 0 w 139"/>
                  <a:gd name="T7" fmla="*/ 39 h 1930"/>
                  <a:gd name="T8" fmla="*/ 0 w 139"/>
                  <a:gd name="T9" fmla="*/ 0 h 1930"/>
                  <a:gd name="T10" fmla="*/ 0 60000 65536"/>
                  <a:gd name="T11" fmla="*/ 0 60000 65536"/>
                  <a:gd name="T12" fmla="*/ 0 60000 65536"/>
                  <a:gd name="T13" fmla="*/ 0 60000 65536"/>
                  <a:gd name="T14" fmla="*/ 0 60000 65536"/>
                  <a:gd name="T15" fmla="*/ 0 w 139"/>
                  <a:gd name="T16" fmla="*/ 0 h 1930"/>
                  <a:gd name="T17" fmla="*/ 139 w 139"/>
                  <a:gd name="T18" fmla="*/ 1930 h 1930"/>
                </a:gdLst>
                <a:ahLst/>
                <a:cxnLst>
                  <a:cxn ang="T10">
                    <a:pos x="T0" y="T1"/>
                  </a:cxn>
                  <a:cxn ang="T11">
                    <a:pos x="T2" y="T3"/>
                  </a:cxn>
                  <a:cxn ang="T12">
                    <a:pos x="T4" y="T5"/>
                  </a:cxn>
                  <a:cxn ang="T13">
                    <a:pos x="T6" y="T7"/>
                  </a:cxn>
                  <a:cxn ang="T14">
                    <a:pos x="T8" y="T9"/>
                  </a:cxn>
                </a:cxnLst>
                <a:rect l="T15" t="T16" r="T17" b="T18"/>
                <a:pathLst>
                  <a:path w="139" h="1930">
                    <a:moveTo>
                      <a:pt x="0" y="0"/>
                    </a:moveTo>
                    <a:lnTo>
                      <a:pt x="139" y="87"/>
                    </a:lnTo>
                    <a:lnTo>
                      <a:pt x="139" y="1930"/>
                    </a:lnTo>
                    <a:lnTo>
                      <a:pt x="0" y="1930"/>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8" name="Rectangle 294"/>
              <p:cNvSpPr>
                <a:spLocks noChangeArrowheads="1"/>
              </p:cNvSpPr>
              <p:nvPr/>
            </p:nvSpPr>
            <p:spPr bwMode="auto">
              <a:xfrm>
                <a:off x="4299" y="3091"/>
                <a:ext cx="1" cy="271"/>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39" name="Freeform 295"/>
              <p:cNvSpPr>
                <a:spLocks/>
              </p:cNvSpPr>
              <p:nvPr/>
            </p:nvSpPr>
            <p:spPr bwMode="auto">
              <a:xfrm>
                <a:off x="4305" y="3098"/>
                <a:ext cx="19" cy="219"/>
              </a:xfrm>
              <a:custGeom>
                <a:avLst/>
                <a:gdLst>
                  <a:gd name="T0" fmla="*/ 3 w 139"/>
                  <a:gd name="T1" fmla="*/ 2 h 1537"/>
                  <a:gd name="T2" fmla="*/ 0 w 139"/>
                  <a:gd name="T3" fmla="*/ 0 h 1537"/>
                  <a:gd name="T4" fmla="*/ 0 w 139"/>
                  <a:gd name="T5" fmla="*/ 31 h 1537"/>
                  <a:gd name="T6" fmla="*/ 3 w 139"/>
                  <a:gd name="T7" fmla="*/ 31 h 1537"/>
                  <a:gd name="T8" fmla="*/ 3 w 139"/>
                  <a:gd name="T9" fmla="*/ 2 h 1537"/>
                  <a:gd name="T10" fmla="*/ 0 60000 65536"/>
                  <a:gd name="T11" fmla="*/ 0 60000 65536"/>
                  <a:gd name="T12" fmla="*/ 0 60000 65536"/>
                  <a:gd name="T13" fmla="*/ 0 60000 65536"/>
                  <a:gd name="T14" fmla="*/ 0 60000 65536"/>
                  <a:gd name="T15" fmla="*/ 0 w 139"/>
                  <a:gd name="T16" fmla="*/ 0 h 1537"/>
                  <a:gd name="T17" fmla="*/ 139 w 139"/>
                  <a:gd name="T18" fmla="*/ 1537 h 1537"/>
                </a:gdLst>
                <a:ahLst/>
                <a:cxnLst>
                  <a:cxn ang="T10">
                    <a:pos x="T0" y="T1"/>
                  </a:cxn>
                  <a:cxn ang="T11">
                    <a:pos x="T2" y="T3"/>
                  </a:cxn>
                  <a:cxn ang="T12">
                    <a:pos x="T4" y="T5"/>
                  </a:cxn>
                  <a:cxn ang="T13">
                    <a:pos x="T6" y="T7"/>
                  </a:cxn>
                  <a:cxn ang="T14">
                    <a:pos x="T8" y="T9"/>
                  </a:cxn>
                </a:cxnLst>
                <a:rect l="T15" t="T16" r="T17" b="T18"/>
                <a:pathLst>
                  <a:path w="139" h="1537">
                    <a:moveTo>
                      <a:pt x="139" y="87"/>
                    </a:moveTo>
                    <a:lnTo>
                      <a:pt x="0" y="0"/>
                    </a:lnTo>
                    <a:lnTo>
                      <a:pt x="0" y="1537"/>
                    </a:lnTo>
                    <a:lnTo>
                      <a:pt x="139" y="1537"/>
                    </a:lnTo>
                    <a:lnTo>
                      <a:pt x="139" y="8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0" name="Freeform 296"/>
              <p:cNvSpPr>
                <a:spLocks/>
              </p:cNvSpPr>
              <p:nvPr/>
            </p:nvSpPr>
            <p:spPr bwMode="auto">
              <a:xfrm>
                <a:off x="4311" y="3110"/>
                <a:ext cx="13" cy="201"/>
              </a:xfrm>
              <a:custGeom>
                <a:avLst/>
                <a:gdLst>
                  <a:gd name="T0" fmla="*/ 0 w 93"/>
                  <a:gd name="T1" fmla="*/ 0 h 1405"/>
                  <a:gd name="T2" fmla="*/ 0 w 93"/>
                  <a:gd name="T3" fmla="*/ 29 h 1405"/>
                  <a:gd name="T4" fmla="*/ 2 w 93"/>
                  <a:gd name="T5" fmla="*/ 29 h 1405"/>
                  <a:gd name="T6" fmla="*/ 2 w 93"/>
                  <a:gd name="T7" fmla="*/ 1 h 1405"/>
                  <a:gd name="T8" fmla="*/ 0 w 93"/>
                  <a:gd name="T9" fmla="*/ 0 h 1405"/>
                  <a:gd name="T10" fmla="*/ 0 60000 65536"/>
                  <a:gd name="T11" fmla="*/ 0 60000 65536"/>
                  <a:gd name="T12" fmla="*/ 0 60000 65536"/>
                  <a:gd name="T13" fmla="*/ 0 60000 65536"/>
                  <a:gd name="T14" fmla="*/ 0 60000 65536"/>
                  <a:gd name="T15" fmla="*/ 0 w 93"/>
                  <a:gd name="T16" fmla="*/ 0 h 1405"/>
                  <a:gd name="T17" fmla="*/ 93 w 93"/>
                  <a:gd name="T18" fmla="*/ 1405 h 1405"/>
                </a:gdLst>
                <a:ahLst/>
                <a:cxnLst>
                  <a:cxn ang="T10">
                    <a:pos x="T0" y="T1"/>
                  </a:cxn>
                  <a:cxn ang="T11">
                    <a:pos x="T2" y="T3"/>
                  </a:cxn>
                  <a:cxn ang="T12">
                    <a:pos x="T4" y="T5"/>
                  </a:cxn>
                  <a:cxn ang="T13">
                    <a:pos x="T6" y="T7"/>
                  </a:cxn>
                  <a:cxn ang="T14">
                    <a:pos x="T8" y="T9"/>
                  </a:cxn>
                </a:cxnLst>
                <a:rect l="T15" t="T16" r="T17" b="T18"/>
                <a:pathLst>
                  <a:path w="93" h="1405">
                    <a:moveTo>
                      <a:pt x="0" y="0"/>
                    </a:moveTo>
                    <a:lnTo>
                      <a:pt x="0" y="1405"/>
                    </a:lnTo>
                    <a:lnTo>
                      <a:pt x="93" y="1405"/>
                    </a:lnTo>
                    <a:lnTo>
                      <a:pt x="93"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1" name="Line 297"/>
              <p:cNvSpPr>
                <a:spLocks noChangeShapeType="1"/>
              </p:cNvSpPr>
              <p:nvPr/>
            </p:nvSpPr>
            <p:spPr bwMode="auto">
              <a:xfrm>
                <a:off x="4311" y="3129"/>
                <a:ext cx="13"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2" name="Line 298"/>
              <p:cNvSpPr>
                <a:spLocks noChangeShapeType="1"/>
              </p:cNvSpPr>
              <p:nvPr/>
            </p:nvSpPr>
            <p:spPr bwMode="auto">
              <a:xfrm>
                <a:off x="4310" y="3148"/>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3" name="Line 299"/>
              <p:cNvSpPr>
                <a:spLocks noChangeShapeType="1"/>
              </p:cNvSpPr>
              <p:nvPr/>
            </p:nvSpPr>
            <p:spPr bwMode="auto">
              <a:xfrm>
                <a:off x="4310" y="3166"/>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4" name="Line 300"/>
              <p:cNvSpPr>
                <a:spLocks noChangeShapeType="1"/>
              </p:cNvSpPr>
              <p:nvPr/>
            </p:nvSpPr>
            <p:spPr bwMode="auto">
              <a:xfrm>
                <a:off x="4310" y="3185"/>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5" name="Line 301"/>
              <p:cNvSpPr>
                <a:spLocks noChangeShapeType="1"/>
              </p:cNvSpPr>
              <p:nvPr/>
            </p:nvSpPr>
            <p:spPr bwMode="auto">
              <a:xfrm>
                <a:off x="4310" y="3201"/>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6" name="Line 302"/>
              <p:cNvSpPr>
                <a:spLocks noChangeShapeType="1"/>
              </p:cNvSpPr>
              <p:nvPr/>
            </p:nvSpPr>
            <p:spPr bwMode="auto">
              <a:xfrm>
                <a:off x="4310" y="3221"/>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7" name="Line 303"/>
              <p:cNvSpPr>
                <a:spLocks noChangeShapeType="1"/>
              </p:cNvSpPr>
              <p:nvPr/>
            </p:nvSpPr>
            <p:spPr bwMode="auto">
              <a:xfrm>
                <a:off x="4310" y="3239"/>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8" name="Line 304"/>
              <p:cNvSpPr>
                <a:spLocks noChangeShapeType="1"/>
              </p:cNvSpPr>
              <p:nvPr/>
            </p:nvSpPr>
            <p:spPr bwMode="auto">
              <a:xfrm>
                <a:off x="4310" y="3259"/>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9" name="Line 305"/>
              <p:cNvSpPr>
                <a:spLocks noChangeShapeType="1"/>
              </p:cNvSpPr>
              <p:nvPr/>
            </p:nvSpPr>
            <p:spPr bwMode="auto">
              <a:xfrm>
                <a:off x="4310" y="3276"/>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0" name="Line 306"/>
              <p:cNvSpPr>
                <a:spLocks noChangeShapeType="1"/>
              </p:cNvSpPr>
              <p:nvPr/>
            </p:nvSpPr>
            <p:spPr bwMode="auto">
              <a:xfrm>
                <a:off x="4310" y="3295"/>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1" name="Rectangle 307"/>
              <p:cNvSpPr>
                <a:spLocks noChangeArrowheads="1"/>
              </p:cNvSpPr>
              <p:nvPr/>
            </p:nvSpPr>
            <p:spPr bwMode="auto">
              <a:xfrm>
                <a:off x="4307"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52" name="Freeform 308"/>
              <p:cNvSpPr>
                <a:spLocks/>
              </p:cNvSpPr>
              <p:nvPr/>
            </p:nvSpPr>
            <p:spPr bwMode="auto">
              <a:xfrm>
                <a:off x="4309" y="3348"/>
                <a:ext cx="15" cy="20"/>
              </a:xfrm>
              <a:custGeom>
                <a:avLst/>
                <a:gdLst>
                  <a:gd name="T0" fmla="*/ 1 w 105"/>
                  <a:gd name="T1" fmla="*/ 3 h 140"/>
                  <a:gd name="T2" fmla="*/ 1 w 105"/>
                  <a:gd name="T3" fmla="*/ 0 h 140"/>
                  <a:gd name="T4" fmla="*/ 0 w 105"/>
                  <a:gd name="T5" fmla="*/ 0 h 140"/>
                  <a:gd name="T6" fmla="*/ 0 w 105"/>
                  <a:gd name="T7" fmla="*/ 0 h 140"/>
                  <a:gd name="T8" fmla="*/ 2 w 105"/>
                  <a:gd name="T9" fmla="*/ 0 h 140"/>
                  <a:gd name="T10" fmla="*/ 2 w 105"/>
                  <a:gd name="T11" fmla="*/ 3 h 140"/>
                  <a:gd name="T12" fmla="*/ 1 w 105"/>
                  <a:gd name="T13" fmla="*/ 3 h 140"/>
                  <a:gd name="T14" fmla="*/ 0 60000 65536"/>
                  <a:gd name="T15" fmla="*/ 0 60000 65536"/>
                  <a:gd name="T16" fmla="*/ 0 60000 65536"/>
                  <a:gd name="T17" fmla="*/ 0 60000 65536"/>
                  <a:gd name="T18" fmla="*/ 0 60000 65536"/>
                  <a:gd name="T19" fmla="*/ 0 60000 65536"/>
                  <a:gd name="T20" fmla="*/ 0 60000 65536"/>
                  <a:gd name="T21" fmla="*/ 0 w 105"/>
                  <a:gd name="T22" fmla="*/ 0 h 140"/>
                  <a:gd name="T23" fmla="*/ 105 w 105"/>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140">
                    <a:moveTo>
                      <a:pt x="32" y="140"/>
                    </a:moveTo>
                    <a:lnTo>
                      <a:pt x="32" y="18"/>
                    </a:lnTo>
                    <a:lnTo>
                      <a:pt x="0" y="18"/>
                    </a:lnTo>
                    <a:lnTo>
                      <a:pt x="0" y="0"/>
                    </a:lnTo>
                    <a:lnTo>
                      <a:pt x="105" y="0"/>
                    </a:lnTo>
                    <a:lnTo>
                      <a:pt x="105" y="140"/>
                    </a:lnTo>
                    <a:lnTo>
                      <a:pt x="32" y="14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3" name="Freeform 309"/>
              <p:cNvSpPr>
                <a:spLocks/>
              </p:cNvSpPr>
              <p:nvPr/>
            </p:nvSpPr>
            <p:spPr bwMode="auto">
              <a:xfrm>
                <a:off x="4328" y="3099"/>
                <a:ext cx="19" cy="268"/>
              </a:xfrm>
              <a:custGeom>
                <a:avLst/>
                <a:gdLst>
                  <a:gd name="T0" fmla="*/ 0 w 133"/>
                  <a:gd name="T1" fmla="*/ 0 h 1873"/>
                  <a:gd name="T2" fmla="*/ 3 w 133"/>
                  <a:gd name="T3" fmla="*/ 2 h 1873"/>
                  <a:gd name="T4" fmla="*/ 3 w 133"/>
                  <a:gd name="T5" fmla="*/ 38 h 1873"/>
                  <a:gd name="T6" fmla="*/ 0 w 133"/>
                  <a:gd name="T7" fmla="*/ 38 h 1873"/>
                  <a:gd name="T8" fmla="*/ 0 w 133"/>
                  <a:gd name="T9" fmla="*/ 0 h 1873"/>
                  <a:gd name="T10" fmla="*/ 0 60000 65536"/>
                  <a:gd name="T11" fmla="*/ 0 60000 65536"/>
                  <a:gd name="T12" fmla="*/ 0 60000 65536"/>
                  <a:gd name="T13" fmla="*/ 0 60000 65536"/>
                  <a:gd name="T14" fmla="*/ 0 60000 65536"/>
                  <a:gd name="T15" fmla="*/ 0 w 133"/>
                  <a:gd name="T16" fmla="*/ 0 h 1873"/>
                  <a:gd name="T17" fmla="*/ 133 w 133"/>
                  <a:gd name="T18" fmla="*/ 1873 h 1873"/>
                </a:gdLst>
                <a:ahLst/>
                <a:cxnLst>
                  <a:cxn ang="T10">
                    <a:pos x="T0" y="T1"/>
                  </a:cxn>
                  <a:cxn ang="T11">
                    <a:pos x="T2" y="T3"/>
                  </a:cxn>
                  <a:cxn ang="T12">
                    <a:pos x="T4" y="T5"/>
                  </a:cxn>
                  <a:cxn ang="T13">
                    <a:pos x="T6" y="T7"/>
                  </a:cxn>
                  <a:cxn ang="T14">
                    <a:pos x="T8" y="T9"/>
                  </a:cxn>
                </a:cxnLst>
                <a:rect l="T15" t="T16" r="T17" b="T18"/>
                <a:pathLst>
                  <a:path w="133" h="1873">
                    <a:moveTo>
                      <a:pt x="0" y="0"/>
                    </a:moveTo>
                    <a:lnTo>
                      <a:pt x="133" y="84"/>
                    </a:lnTo>
                    <a:lnTo>
                      <a:pt x="133" y="1873"/>
                    </a:lnTo>
                    <a:lnTo>
                      <a:pt x="0" y="1873"/>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4" name="Rectangle 310"/>
              <p:cNvSpPr>
                <a:spLocks noChangeArrowheads="1"/>
              </p:cNvSpPr>
              <p:nvPr/>
            </p:nvSpPr>
            <p:spPr bwMode="auto">
              <a:xfrm>
                <a:off x="4323" y="3099"/>
                <a:ext cx="1" cy="26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55" name="Freeform 311"/>
              <p:cNvSpPr>
                <a:spLocks/>
              </p:cNvSpPr>
              <p:nvPr/>
            </p:nvSpPr>
            <p:spPr bwMode="auto">
              <a:xfrm>
                <a:off x="4328" y="3105"/>
                <a:ext cx="19" cy="213"/>
              </a:xfrm>
              <a:custGeom>
                <a:avLst/>
                <a:gdLst>
                  <a:gd name="T0" fmla="*/ 3 w 133"/>
                  <a:gd name="T1" fmla="*/ 2 h 1493"/>
                  <a:gd name="T2" fmla="*/ 0 w 133"/>
                  <a:gd name="T3" fmla="*/ 0 h 1493"/>
                  <a:gd name="T4" fmla="*/ 0 w 133"/>
                  <a:gd name="T5" fmla="*/ 30 h 1493"/>
                  <a:gd name="T6" fmla="*/ 3 w 133"/>
                  <a:gd name="T7" fmla="*/ 30 h 1493"/>
                  <a:gd name="T8" fmla="*/ 3 w 133"/>
                  <a:gd name="T9" fmla="*/ 2 h 1493"/>
                  <a:gd name="T10" fmla="*/ 0 60000 65536"/>
                  <a:gd name="T11" fmla="*/ 0 60000 65536"/>
                  <a:gd name="T12" fmla="*/ 0 60000 65536"/>
                  <a:gd name="T13" fmla="*/ 0 60000 65536"/>
                  <a:gd name="T14" fmla="*/ 0 60000 65536"/>
                  <a:gd name="T15" fmla="*/ 0 w 133"/>
                  <a:gd name="T16" fmla="*/ 0 h 1493"/>
                  <a:gd name="T17" fmla="*/ 133 w 133"/>
                  <a:gd name="T18" fmla="*/ 1493 h 1493"/>
                </a:gdLst>
                <a:ahLst/>
                <a:cxnLst>
                  <a:cxn ang="T10">
                    <a:pos x="T0" y="T1"/>
                  </a:cxn>
                  <a:cxn ang="T11">
                    <a:pos x="T2" y="T3"/>
                  </a:cxn>
                  <a:cxn ang="T12">
                    <a:pos x="T4" y="T5"/>
                  </a:cxn>
                  <a:cxn ang="T13">
                    <a:pos x="T6" y="T7"/>
                  </a:cxn>
                  <a:cxn ang="T14">
                    <a:pos x="T8" y="T9"/>
                  </a:cxn>
                </a:cxnLst>
                <a:rect l="T15" t="T16" r="T17" b="T18"/>
                <a:pathLst>
                  <a:path w="133" h="1493">
                    <a:moveTo>
                      <a:pt x="133" y="85"/>
                    </a:moveTo>
                    <a:lnTo>
                      <a:pt x="0" y="0"/>
                    </a:lnTo>
                    <a:lnTo>
                      <a:pt x="0" y="1493"/>
                    </a:lnTo>
                    <a:lnTo>
                      <a:pt x="133" y="1493"/>
                    </a:lnTo>
                    <a:lnTo>
                      <a:pt x="133" y="85"/>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6" name="Freeform 312"/>
              <p:cNvSpPr>
                <a:spLocks/>
              </p:cNvSpPr>
              <p:nvPr/>
            </p:nvSpPr>
            <p:spPr bwMode="auto">
              <a:xfrm>
                <a:off x="4334" y="3117"/>
                <a:ext cx="13" cy="195"/>
              </a:xfrm>
              <a:custGeom>
                <a:avLst/>
                <a:gdLst>
                  <a:gd name="T0" fmla="*/ 0 w 88"/>
                  <a:gd name="T1" fmla="*/ 0 h 1364"/>
                  <a:gd name="T2" fmla="*/ 0 w 88"/>
                  <a:gd name="T3" fmla="*/ 28 h 1364"/>
                  <a:gd name="T4" fmla="*/ 2 w 88"/>
                  <a:gd name="T5" fmla="*/ 28 h 1364"/>
                  <a:gd name="T6" fmla="*/ 2 w 88"/>
                  <a:gd name="T7" fmla="*/ 1 h 1364"/>
                  <a:gd name="T8" fmla="*/ 0 w 88"/>
                  <a:gd name="T9" fmla="*/ 0 h 1364"/>
                  <a:gd name="T10" fmla="*/ 0 60000 65536"/>
                  <a:gd name="T11" fmla="*/ 0 60000 65536"/>
                  <a:gd name="T12" fmla="*/ 0 60000 65536"/>
                  <a:gd name="T13" fmla="*/ 0 60000 65536"/>
                  <a:gd name="T14" fmla="*/ 0 60000 65536"/>
                  <a:gd name="T15" fmla="*/ 0 w 88"/>
                  <a:gd name="T16" fmla="*/ 0 h 1364"/>
                  <a:gd name="T17" fmla="*/ 88 w 88"/>
                  <a:gd name="T18" fmla="*/ 1364 h 1364"/>
                </a:gdLst>
                <a:ahLst/>
                <a:cxnLst>
                  <a:cxn ang="T10">
                    <a:pos x="T0" y="T1"/>
                  </a:cxn>
                  <a:cxn ang="T11">
                    <a:pos x="T2" y="T3"/>
                  </a:cxn>
                  <a:cxn ang="T12">
                    <a:pos x="T4" y="T5"/>
                  </a:cxn>
                  <a:cxn ang="T13">
                    <a:pos x="T6" y="T7"/>
                  </a:cxn>
                  <a:cxn ang="T14">
                    <a:pos x="T8" y="T9"/>
                  </a:cxn>
                </a:cxnLst>
                <a:rect l="T15" t="T16" r="T17" b="T18"/>
                <a:pathLst>
                  <a:path w="88" h="1364">
                    <a:moveTo>
                      <a:pt x="0" y="0"/>
                    </a:moveTo>
                    <a:lnTo>
                      <a:pt x="0" y="1364"/>
                    </a:lnTo>
                    <a:lnTo>
                      <a:pt x="88" y="1364"/>
                    </a:lnTo>
                    <a:lnTo>
                      <a:pt x="88" y="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7" name="Line 313"/>
              <p:cNvSpPr>
                <a:spLocks noChangeShapeType="1"/>
              </p:cNvSpPr>
              <p:nvPr/>
            </p:nvSpPr>
            <p:spPr bwMode="auto">
              <a:xfrm>
                <a:off x="4334" y="3135"/>
                <a:ext cx="13"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8" name="Line 314"/>
              <p:cNvSpPr>
                <a:spLocks noChangeShapeType="1"/>
              </p:cNvSpPr>
              <p:nvPr/>
            </p:nvSpPr>
            <p:spPr bwMode="auto">
              <a:xfrm>
                <a:off x="4333" y="3153"/>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9" name="Line 315"/>
              <p:cNvSpPr>
                <a:spLocks noChangeShapeType="1"/>
              </p:cNvSpPr>
              <p:nvPr/>
            </p:nvSpPr>
            <p:spPr bwMode="auto">
              <a:xfrm>
                <a:off x="4333" y="3171"/>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0" name="Line 316"/>
              <p:cNvSpPr>
                <a:spLocks noChangeShapeType="1"/>
              </p:cNvSpPr>
              <p:nvPr/>
            </p:nvSpPr>
            <p:spPr bwMode="auto">
              <a:xfrm>
                <a:off x="4333" y="3189"/>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1" name="Line 317"/>
              <p:cNvSpPr>
                <a:spLocks noChangeShapeType="1"/>
              </p:cNvSpPr>
              <p:nvPr/>
            </p:nvSpPr>
            <p:spPr bwMode="auto">
              <a:xfrm>
                <a:off x="4333" y="3205"/>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2" name="Line 318"/>
              <p:cNvSpPr>
                <a:spLocks noChangeShapeType="1"/>
              </p:cNvSpPr>
              <p:nvPr/>
            </p:nvSpPr>
            <p:spPr bwMode="auto">
              <a:xfrm>
                <a:off x="4333" y="3224"/>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3" name="Line 319"/>
              <p:cNvSpPr>
                <a:spLocks noChangeShapeType="1"/>
              </p:cNvSpPr>
              <p:nvPr/>
            </p:nvSpPr>
            <p:spPr bwMode="auto">
              <a:xfrm>
                <a:off x="4333" y="3242"/>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4" name="Line 320"/>
              <p:cNvSpPr>
                <a:spLocks noChangeShapeType="1"/>
              </p:cNvSpPr>
              <p:nvPr/>
            </p:nvSpPr>
            <p:spPr bwMode="auto">
              <a:xfrm>
                <a:off x="4333" y="3261"/>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5" name="Line 321"/>
              <p:cNvSpPr>
                <a:spLocks noChangeShapeType="1"/>
              </p:cNvSpPr>
              <p:nvPr/>
            </p:nvSpPr>
            <p:spPr bwMode="auto">
              <a:xfrm>
                <a:off x="4333" y="3278"/>
                <a:ext cx="14"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6" name="Line 322"/>
              <p:cNvSpPr>
                <a:spLocks noChangeShapeType="1"/>
              </p:cNvSpPr>
              <p:nvPr/>
            </p:nvSpPr>
            <p:spPr bwMode="auto">
              <a:xfrm>
                <a:off x="4333" y="3296"/>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7" name="Rectangle 323"/>
              <p:cNvSpPr>
                <a:spLocks noChangeArrowheads="1"/>
              </p:cNvSpPr>
              <p:nvPr/>
            </p:nvSpPr>
            <p:spPr bwMode="auto">
              <a:xfrm>
                <a:off x="4331"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68" name="Freeform 324"/>
              <p:cNvSpPr>
                <a:spLocks/>
              </p:cNvSpPr>
              <p:nvPr/>
            </p:nvSpPr>
            <p:spPr bwMode="auto">
              <a:xfrm>
                <a:off x="4333" y="3347"/>
                <a:ext cx="14" cy="20"/>
              </a:xfrm>
              <a:custGeom>
                <a:avLst/>
                <a:gdLst>
                  <a:gd name="T0" fmla="*/ 1 w 100"/>
                  <a:gd name="T1" fmla="*/ 3 h 137"/>
                  <a:gd name="T2" fmla="*/ 1 w 100"/>
                  <a:gd name="T3" fmla="*/ 0 h 137"/>
                  <a:gd name="T4" fmla="*/ 0 w 100"/>
                  <a:gd name="T5" fmla="*/ 0 h 137"/>
                  <a:gd name="T6" fmla="*/ 0 w 100"/>
                  <a:gd name="T7" fmla="*/ 0 h 137"/>
                  <a:gd name="T8" fmla="*/ 2 w 100"/>
                  <a:gd name="T9" fmla="*/ 0 h 137"/>
                  <a:gd name="T10" fmla="*/ 2 w 100"/>
                  <a:gd name="T11" fmla="*/ 3 h 137"/>
                  <a:gd name="T12" fmla="*/ 1 w 100"/>
                  <a:gd name="T13" fmla="*/ 3 h 137"/>
                  <a:gd name="T14" fmla="*/ 0 60000 65536"/>
                  <a:gd name="T15" fmla="*/ 0 60000 65536"/>
                  <a:gd name="T16" fmla="*/ 0 60000 65536"/>
                  <a:gd name="T17" fmla="*/ 0 60000 65536"/>
                  <a:gd name="T18" fmla="*/ 0 60000 65536"/>
                  <a:gd name="T19" fmla="*/ 0 60000 65536"/>
                  <a:gd name="T20" fmla="*/ 0 60000 65536"/>
                  <a:gd name="T21" fmla="*/ 0 w 100"/>
                  <a:gd name="T22" fmla="*/ 0 h 137"/>
                  <a:gd name="T23" fmla="*/ 100 w 100"/>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137">
                    <a:moveTo>
                      <a:pt x="30" y="137"/>
                    </a:moveTo>
                    <a:lnTo>
                      <a:pt x="30" y="18"/>
                    </a:lnTo>
                    <a:lnTo>
                      <a:pt x="0" y="18"/>
                    </a:lnTo>
                    <a:lnTo>
                      <a:pt x="0" y="0"/>
                    </a:lnTo>
                    <a:lnTo>
                      <a:pt x="100" y="0"/>
                    </a:lnTo>
                    <a:lnTo>
                      <a:pt x="100" y="137"/>
                    </a:lnTo>
                    <a:lnTo>
                      <a:pt x="30" y="137"/>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9" name="Freeform 325"/>
              <p:cNvSpPr>
                <a:spLocks/>
              </p:cNvSpPr>
              <p:nvPr/>
            </p:nvSpPr>
            <p:spPr bwMode="auto">
              <a:xfrm>
                <a:off x="4352" y="3107"/>
                <a:ext cx="18" cy="259"/>
              </a:xfrm>
              <a:custGeom>
                <a:avLst/>
                <a:gdLst>
                  <a:gd name="T0" fmla="*/ 0 w 127"/>
                  <a:gd name="T1" fmla="*/ 0 h 1814"/>
                  <a:gd name="T2" fmla="*/ 3 w 127"/>
                  <a:gd name="T3" fmla="*/ 2 h 1814"/>
                  <a:gd name="T4" fmla="*/ 3 w 127"/>
                  <a:gd name="T5" fmla="*/ 37 h 1814"/>
                  <a:gd name="T6" fmla="*/ 0 w 127"/>
                  <a:gd name="T7" fmla="*/ 37 h 1814"/>
                  <a:gd name="T8" fmla="*/ 0 w 127"/>
                  <a:gd name="T9" fmla="*/ 0 h 1814"/>
                  <a:gd name="T10" fmla="*/ 0 60000 65536"/>
                  <a:gd name="T11" fmla="*/ 0 60000 65536"/>
                  <a:gd name="T12" fmla="*/ 0 60000 65536"/>
                  <a:gd name="T13" fmla="*/ 0 60000 65536"/>
                  <a:gd name="T14" fmla="*/ 0 60000 65536"/>
                  <a:gd name="T15" fmla="*/ 0 w 127"/>
                  <a:gd name="T16" fmla="*/ 0 h 1814"/>
                  <a:gd name="T17" fmla="*/ 127 w 127"/>
                  <a:gd name="T18" fmla="*/ 1814 h 1814"/>
                </a:gdLst>
                <a:ahLst/>
                <a:cxnLst>
                  <a:cxn ang="T10">
                    <a:pos x="T0" y="T1"/>
                  </a:cxn>
                  <a:cxn ang="T11">
                    <a:pos x="T2" y="T3"/>
                  </a:cxn>
                  <a:cxn ang="T12">
                    <a:pos x="T4" y="T5"/>
                  </a:cxn>
                  <a:cxn ang="T13">
                    <a:pos x="T6" y="T7"/>
                  </a:cxn>
                  <a:cxn ang="T14">
                    <a:pos x="T8" y="T9"/>
                  </a:cxn>
                </a:cxnLst>
                <a:rect l="T15" t="T16" r="T17" b="T18"/>
                <a:pathLst>
                  <a:path w="127" h="1814">
                    <a:moveTo>
                      <a:pt x="0" y="0"/>
                    </a:moveTo>
                    <a:lnTo>
                      <a:pt x="127" y="81"/>
                    </a:lnTo>
                    <a:lnTo>
                      <a:pt x="127" y="1814"/>
                    </a:lnTo>
                    <a:lnTo>
                      <a:pt x="0" y="1814"/>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0" name="Rectangle 326"/>
              <p:cNvSpPr>
                <a:spLocks noChangeArrowheads="1"/>
              </p:cNvSpPr>
              <p:nvPr/>
            </p:nvSpPr>
            <p:spPr bwMode="auto">
              <a:xfrm>
                <a:off x="4347" y="3107"/>
                <a:ext cx="1" cy="255"/>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71" name="Freeform 327"/>
              <p:cNvSpPr>
                <a:spLocks/>
              </p:cNvSpPr>
              <p:nvPr/>
            </p:nvSpPr>
            <p:spPr bwMode="auto">
              <a:xfrm>
                <a:off x="4352" y="3113"/>
                <a:ext cx="18" cy="206"/>
              </a:xfrm>
              <a:custGeom>
                <a:avLst/>
                <a:gdLst>
                  <a:gd name="T0" fmla="*/ 3 w 127"/>
                  <a:gd name="T1" fmla="*/ 2 h 1445"/>
                  <a:gd name="T2" fmla="*/ 0 w 127"/>
                  <a:gd name="T3" fmla="*/ 0 h 1445"/>
                  <a:gd name="T4" fmla="*/ 0 w 127"/>
                  <a:gd name="T5" fmla="*/ 29 h 1445"/>
                  <a:gd name="T6" fmla="*/ 3 w 127"/>
                  <a:gd name="T7" fmla="*/ 29 h 1445"/>
                  <a:gd name="T8" fmla="*/ 3 w 127"/>
                  <a:gd name="T9" fmla="*/ 2 h 1445"/>
                  <a:gd name="T10" fmla="*/ 0 60000 65536"/>
                  <a:gd name="T11" fmla="*/ 0 60000 65536"/>
                  <a:gd name="T12" fmla="*/ 0 60000 65536"/>
                  <a:gd name="T13" fmla="*/ 0 60000 65536"/>
                  <a:gd name="T14" fmla="*/ 0 60000 65536"/>
                  <a:gd name="T15" fmla="*/ 0 w 127"/>
                  <a:gd name="T16" fmla="*/ 0 h 1445"/>
                  <a:gd name="T17" fmla="*/ 127 w 127"/>
                  <a:gd name="T18" fmla="*/ 1445 h 1445"/>
                </a:gdLst>
                <a:ahLst/>
                <a:cxnLst>
                  <a:cxn ang="T10">
                    <a:pos x="T0" y="T1"/>
                  </a:cxn>
                  <a:cxn ang="T11">
                    <a:pos x="T2" y="T3"/>
                  </a:cxn>
                  <a:cxn ang="T12">
                    <a:pos x="T4" y="T5"/>
                  </a:cxn>
                  <a:cxn ang="T13">
                    <a:pos x="T6" y="T7"/>
                  </a:cxn>
                  <a:cxn ang="T14">
                    <a:pos x="T8" y="T9"/>
                  </a:cxn>
                </a:cxnLst>
                <a:rect l="T15" t="T16" r="T17" b="T18"/>
                <a:pathLst>
                  <a:path w="127" h="1445">
                    <a:moveTo>
                      <a:pt x="127" y="83"/>
                    </a:moveTo>
                    <a:lnTo>
                      <a:pt x="0" y="0"/>
                    </a:lnTo>
                    <a:lnTo>
                      <a:pt x="0" y="1445"/>
                    </a:lnTo>
                    <a:lnTo>
                      <a:pt x="127" y="1445"/>
                    </a:lnTo>
                    <a:lnTo>
                      <a:pt x="127" y="83"/>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2" name="Freeform 328"/>
              <p:cNvSpPr>
                <a:spLocks/>
              </p:cNvSpPr>
              <p:nvPr/>
            </p:nvSpPr>
            <p:spPr bwMode="auto">
              <a:xfrm>
                <a:off x="4358" y="3124"/>
                <a:ext cx="12" cy="189"/>
              </a:xfrm>
              <a:custGeom>
                <a:avLst/>
                <a:gdLst>
                  <a:gd name="T0" fmla="*/ 0 w 84"/>
                  <a:gd name="T1" fmla="*/ 0 h 1319"/>
                  <a:gd name="T2" fmla="*/ 0 w 84"/>
                  <a:gd name="T3" fmla="*/ 27 h 1319"/>
                  <a:gd name="T4" fmla="*/ 2 w 84"/>
                  <a:gd name="T5" fmla="*/ 27 h 1319"/>
                  <a:gd name="T6" fmla="*/ 2 w 84"/>
                  <a:gd name="T7" fmla="*/ 1 h 1319"/>
                  <a:gd name="T8" fmla="*/ 0 w 84"/>
                  <a:gd name="T9" fmla="*/ 0 h 1319"/>
                  <a:gd name="T10" fmla="*/ 0 60000 65536"/>
                  <a:gd name="T11" fmla="*/ 0 60000 65536"/>
                  <a:gd name="T12" fmla="*/ 0 60000 65536"/>
                  <a:gd name="T13" fmla="*/ 0 60000 65536"/>
                  <a:gd name="T14" fmla="*/ 0 60000 65536"/>
                  <a:gd name="T15" fmla="*/ 0 w 84"/>
                  <a:gd name="T16" fmla="*/ 0 h 1319"/>
                  <a:gd name="T17" fmla="*/ 84 w 84"/>
                  <a:gd name="T18" fmla="*/ 1319 h 1319"/>
                </a:gdLst>
                <a:ahLst/>
                <a:cxnLst>
                  <a:cxn ang="T10">
                    <a:pos x="T0" y="T1"/>
                  </a:cxn>
                  <a:cxn ang="T11">
                    <a:pos x="T2" y="T3"/>
                  </a:cxn>
                  <a:cxn ang="T12">
                    <a:pos x="T4" y="T5"/>
                  </a:cxn>
                  <a:cxn ang="T13">
                    <a:pos x="T6" y="T7"/>
                  </a:cxn>
                  <a:cxn ang="T14">
                    <a:pos x="T8" y="T9"/>
                  </a:cxn>
                </a:cxnLst>
                <a:rect l="T15" t="T16" r="T17" b="T18"/>
                <a:pathLst>
                  <a:path w="84" h="1319">
                    <a:moveTo>
                      <a:pt x="0" y="0"/>
                    </a:moveTo>
                    <a:lnTo>
                      <a:pt x="0" y="1319"/>
                    </a:lnTo>
                    <a:lnTo>
                      <a:pt x="84" y="1319"/>
                    </a:lnTo>
                    <a:lnTo>
                      <a:pt x="84"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3" name="Line 329"/>
              <p:cNvSpPr>
                <a:spLocks noChangeShapeType="1"/>
              </p:cNvSpPr>
              <p:nvPr/>
            </p:nvSpPr>
            <p:spPr bwMode="auto">
              <a:xfrm>
                <a:off x="4358" y="3142"/>
                <a:ext cx="12"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4" name="Line 330"/>
              <p:cNvSpPr>
                <a:spLocks noChangeShapeType="1"/>
              </p:cNvSpPr>
              <p:nvPr/>
            </p:nvSpPr>
            <p:spPr bwMode="auto">
              <a:xfrm>
                <a:off x="4357" y="3159"/>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5" name="Line 331"/>
              <p:cNvSpPr>
                <a:spLocks noChangeShapeType="1"/>
              </p:cNvSpPr>
              <p:nvPr/>
            </p:nvSpPr>
            <p:spPr bwMode="auto">
              <a:xfrm>
                <a:off x="4357" y="3176"/>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6" name="Line 332"/>
              <p:cNvSpPr>
                <a:spLocks noChangeShapeType="1"/>
              </p:cNvSpPr>
              <p:nvPr/>
            </p:nvSpPr>
            <p:spPr bwMode="auto">
              <a:xfrm>
                <a:off x="4357" y="3194"/>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7" name="Line 333"/>
              <p:cNvSpPr>
                <a:spLocks noChangeShapeType="1"/>
              </p:cNvSpPr>
              <p:nvPr/>
            </p:nvSpPr>
            <p:spPr bwMode="auto">
              <a:xfrm>
                <a:off x="4357" y="3210"/>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8" name="Line 334"/>
              <p:cNvSpPr>
                <a:spLocks noChangeShapeType="1"/>
              </p:cNvSpPr>
              <p:nvPr/>
            </p:nvSpPr>
            <p:spPr bwMode="auto">
              <a:xfrm>
                <a:off x="4357" y="3228"/>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9" name="Line 335"/>
              <p:cNvSpPr>
                <a:spLocks noChangeShapeType="1"/>
              </p:cNvSpPr>
              <p:nvPr/>
            </p:nvSpPr>
            <p:spPr bwMode="auto">
              <a:xfrm>
                <a:off x="4357" y="3246"/>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0" name="Line 336"/>
              <p:cNvSpPr>
                <a:spLocks noChangeShapeType="1"/>
              </p:cNvSpPr>
              <p:nvPr/>
            </p:nvSpPr>
            <p:spPr bwMode="auto">
              <a:xfrm>
                <a:off x="4357" y="3264"/>
                <a:ext cx="14"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1" name="Line 337"/>
              <p:cNvSpPr>
                <a:spLocks noChangeShapeType="1"/>
              </p:cNvSpPr>
              <p:nvPr/>
            </p:nvSpPr>
            <p:spPr bwMode="auto">
              <a:xfrm>
                <a:off x="4357" y="3280"/>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2" name="Line 338"/>
              <p:cNvSpPr>
                <a:spLocks noChangeShapeType="1"/>
              </p:cNvSpPr>
              <p:nvPr/>
            </p:nvSpPr>
            <p:spPr bwMode="auto">
              <a:xfrm>
                <a:off x="4357" y="3298"/>
                <a:ext cx="14"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3" name="Rectangle 339"/>
              <p:cNvSpPr>
                <a:spLocks noChangeArrowheads="1"/>
              </p:cNvSpPr>
              <p:nvPr/>
            </p:nvSpPr>
            <p:spPr bwMode="auto">
              <a:xfrm>
                <a:off x="4355"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84" name="Freeform 340"/>
              <p:cNvSpPr>
                <a:spLocks/>
              </p:cNvSpPr>
              <p:nvPr/>
            </p:nvSpPr>
            <p:spPr bwMode="auto">
              <a:xfrm>
                <a:off x="4356" y="3347"/>
                <a:ext cx="14" cy="19"/>
              </a:xfrm>
              <a:custGeom>
                <a:avLst/>
                <a:gdLst>
                  <a:gd name="T0" fmla="*/ 1 w 96"/>
                  <a:gd name="T1" fmla="*/ 3 h 134"/>
                  <a:gd name="T2" fmla="*/ 1 w 96"/>
                  <a:gd name="T3" fmla="*/ 0 h 134"/>
                  <a:gd name="T4" fmla="*/ 0 w 96"/>
                  <a:gd name="T5" fmla="*/ 0 h 134"/>
                  <a:gd name="T6" fmla="*/ 0 w 96"/>
                  <a:gd name="T7" fmla="*/ 0 h 134"/>
                  <a:gd name="T8" fmla="*/ 2 w 96"/>
                  <a:gd name="T9" fmla="*/ 0 h 134"/>
                  <a:gd name="T10" fmla="*/ 2 w 96"/>
                  <a:gd name="T11" fmla="*/ 3 h 134"/>
                  <a:gd name="T12" fmla="*/ 1 w 96"/>
                  <a:gd name="T13" fmla="*/ 3 h 134"/>
                  <a:gd name="T14" fmla="*/ 0 60000 65536"/>
                  <a:gd name="T15" fmla="*/ 0 60000 65536"/>
                  <a:gd name="T16" fmla="*/ 0 60000 65536"/>
                  <a:gd name="T17" fmla="*/ 0 60000 65536"/>
                  <a:gd name="T18" fmla="*/ 0 60000 65536"/>
                  <a:gd name="T19" fmla="*/ 0 60000 65536"/>
                  <a:gd name="T20" fmla="*/ 0 60000 65536"/>
                  <a:gd name="T21" fmla="*/ 0 w 96"/>
                  <a:gd name="T22" fmla="*/ 0 h 134"/>
                  <a:gd name="T23" fmla="*/ 96 w 96"/>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134">
                    <a:moveTo>
                      <a:pt x="30" y="134"/>
                    </a:moveTo>
                    <a:lnTo>
                      <a:pt x="30" y="17"/>
                    </a:lnTo>
                    <a:lnTo>
                      <a:pt x="0" y="17"/>
                    </a:lnTo>
                    <a:lnTo>
                      <a:pt x="0" y="0"/>
                    </a:lnTo>
                    <a:lnTo>
                      <a:pt x="96" y="0"/>
                    </a:lnTo>
                    <a:lnTo>
                      <a:pt x="96" y="134"/>
                    </a:lnTo>
                    <a:lnTo>
                      <a:pt x="30" y="134"/>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5" name="Freeform 341"/>
              <p:cNvSpPr>
                <a:spLocks/>
              </p:cNvSpPr>
              <p:nvPr/>
            </p:nvSpPr>
            <p:spPr bwMode="auto">
              <a:xfrm>
                <a:off x="4373" y="3115"/>
                <a:ext cx="18" cy="251"/>
              </a:xfrm>
              <a:custGeom>
                <a:avLst/>
                <a:gdLst>
                  <a:gd name="T0" fmla="*/ 0 w 122"/>
                  <a:gd name="T1" fmla="*/ 0 h 1756"/>
                  <a:gd name="T2" fmla="*/ 3 w 122"/>
                  <a:gd name="T3" fmla="*/ 2 h 1756"/>
                  <a:gd name="T4" fmla="*/ 3 w 122"/>
                  <a:gd name="T5" fmla="*/ 36 h 1756"/>
                  <a:gd name="T6" fmla="*/ 0 w 122"/>
                  <a:gd name="T7" fmla="*/ 36 h 1756"/>
                  <a:gd name="T8" fmla="*/ 0 w 122"/>
                  <a:gd name="T9" fmla="*/ 0 h 1756"/>
                  <a:gd name="T10" fmla="*/ 0 60000 65536"/>
                  <a:gd name="T11" fmla="*/ 0 60000 65536"/>
                  <a:gd name="T12" fmla="*/ 0 60000 65536"/>
                  <a:gd name="T13" fmla="*/ 0 60000 65536"/>
                  <a:gd name="T14" fmla="*/ 0 60000 65536"/>
                  <a:gd name="T15" fmla="*/ 0 w 122"/>
                  <a:gd name="T16" fmla="*/ 0 h 1756"/>
                  <a:gd name="T17" fmla="*/ 122 w 122"/>
                  <a:gd name="T18" fmla="*/ 1756 h 1756"/>
                </a:gdLst>
                <a:ahLst/>
                <a:cxnLst>
                  <a:cxn ang="T10">
                    <a:pos x="T0" y="T1"/>
                  </a:cxn>
                  <a:cxn ang="T11">
                    <a:pos x="T2" y="T3"/>
                  </a:cxn>
                  <a:cxn ang="T12">
                    <a:pos x="T4" y="T5"/>
                  </a:cxn>
                  <a:cxn ang="T13">
                    <a:pos x="T6" y="T7"/>
                  </a:cxn>
                  <a:cxn ang="T14">
                    <a:pos x="T8" y="T9"/>
                  </a:cxn>
                </a:cxnLst>
                <a:rect l="T15" t="T16" r="T17" b="T18"/>
                <a:pathLst>
                  <a:path w="122" h="1756">
                    <a:moveTo>
                      <a:pt x="0" y="0"/>
                    </a:moveTo>
                    <a:lnTo>
                      <a:pt x="122" y="78"/>
                    </a:lnTo>
                    <a:lnTo>
                      <a:pt x="122" y="1756"/>
                    </a:lnTo>
                    <a:lnTo>
                      <a:pt x="0" y="175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6" name="Freeform 342"/>
              <p:cNvSpPr>
                <a:spLocks/>
              </p:cNvSpPr>
              <p:nvPr/>
            </p:nvSpPr>
            <p:spPr bwMode="auto">
              <a:xfrm>
                <a:off x="4373" y="3121"/>
                <a:ext cx="18" cy="199"/>
              </a:xfrm>
              <a:custGeom>
                <a:avLst/>
                <a:gdLst>
                  <a:gd name="T0" fmla="*/ 3 w 122"/>
                  <a:gd name="T1" fmla="*/ 2 h 1398"/>
                  <a:gd name="T2" fmla="*/ 0 w 122"/>
                  <a:gd name="T3" fmla="*/ 0 h 1398"/>
                  <a:gd name="T4" fmla="*/ 0 w 122"/>
                  <a:gd name="T5" fmla="*/ 28 h 1398"/>
                  <a:gd name="T6" fmla="*/ 3 w 122"/>
                  <a:gd name="T7" fmla="*/ 28 h 1398"/>
                  <a:gd name="T8" fmla="*/ 3 w 122"/>
                  <a:gd name="T9" fmla="*/ 2 h 1398"/>
                  <a:gd name="T10" fmla="*/ 0 60000 65536"/>
                  <a:gd name="T11" fmla="*/ 0 60000 65536"/>
                  <a:gd name="T12" fmla="*/ 0 60000 65536"/>
                  <a:gd name="T13" fmla="*/ 0 60000 65536"/>
                  <a:gd name="T14" fmla="*/ 0 60000 65536"/>
                  <a:gd name="T15" fmla="*/ 0 w 122"/>
                  <a:gd name="T16" fmla="*/ 0 h 1398"/>
                  <a:gd name="T17" fmla="*/ 122 w 122"/>
                  <a:gd name="T18" fmla="*/ 1398 h 1398"/>
                </a:gdLst>
                <a:ahLst/>
                <a:cxnLst>
                  <a:cxn ang="T10">
                    <a:pos x="T0" y="T1"/>
                  </a:cxn>
                  <a:cxn ang="T11">
                    <a:pos x="T2" y="T3"/>
                  </a:cxn>
                  <a:cxn ang="T12">
                    <a:pos x="T4" y="T5"/>
                  </a:cxn>
                  <a:cxn ang="T13">
                    <a:pos x="T6" y="T7"/>
                  </a:cxn>
                  <a:cxn ang="T14">
                    <a:pos x="T8" y="T9"/>
                  </a:cxn>
                </a:cxnLst>
                <a:rect l="T15" t="T16" r="T17" b="T18"/>
                <a:pathLst>
                  <a:path w="122" h="1398">
                    <a:moveTo>
                      <a:pt x="122" y="80"/>
                    </a:moveTo>
                    <a:lnTo>
                      <a:pt x="0" y="0"/>
                    </a:lnTo>
                    <a:lnTo>
                      <a:pt x="0" y="1398"/>
                    </a:lnTo>
                    <a:lnTo>
                      <a:pt x="122" y="1398"/>
                    </a:lnTo>
                    <a:lnTo>
                      <a:pt x="122" y="80"/>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7" name="Freeform 343"/>
              <p:cNvSpPr>
                <a:spLocks/>
              </p:cNvSpPr>
              <p:nvPr/>
            </p:nvSpPr>
            <p:spPr bwMode="auto">
              <a:xfrm>
                <a:off x="4379" y="3132"/>
                <a:ext cx="12" cy="183"/>
              </a:xfrm>
              <a:custGeom>
                <a:avLst/>
                <a:gdLst>
                  <a:gd name="T0" fmla="*/ 0 w 79"/>
                  <a:gd name="T1" fmla="*/ 0 h 1279"/>
                  <a:gd name="T2" fmla="*/ 0 w 79"/>
                  <a:gd name="T3" fmla="*/ 26 h 1279"/>
                  <a:gd name="T4" fmla="*/ 2 w 79"/>
                  <a:gd name="T5" fmla="*/ 26 h 1279"/>
                  <a:gd name="T6" fmla="*/ 2 w 79"/>
                  <a:gd name="T7" fmla="*/ 1 h 1279"/>
                  <a:gd name="T8" fmla="*/ 0 w 79"/>
                  <a:gd name="T9" fmla="*/ 0 h 1279"/>
                  <a:gd name="T10" fmla="*/ 0 60000 65536"/>
                  <a:gd name="T11" fmla="*/ 0 60000 65536"/>
                  <a:gd name="T12" fmla="*/ 0 60000 65536"/>
                  <a:gd name="T13" fmla="*/ 0 60000 65536"/>
                  <a:gd name="T14" fmla="*/ 0 60000 65536"/>
                  <a:gd name="T15" fmla="*/ 0 w 79"/>
                  <a:gd name="T16" fmla="*/ 0 h 1279"/>
                  <a:gd name="T17" fmla="*/ 79 w 79"/>
                  <a:gd name="T18" fmla="*/ 1279 h 1279"/>
                </a:gdLst>
                <a:ahLst/>
                <a:cxnLst>
                  <a:cxn ang="T10">
                    <a:pos x="T0" y="T1"/>
                  </a:cxn>
                  <a:cxn ang="T11">
                    <a:pos x="T2" y="T3"/>
                  </a:cxn>
                  <a:cxn ang="T12">
                    <a:pos x="T4" y="T5"/>
                  </a:cxn>
                  <a:cxn ang="T13">
                    <a:pos x="T6" y="T7"/>
                  </a:cxn>
                  <a:cxn ang="T14">
                    <a:pos x="T8" y="T9"/>
                  </a:cxn>
                </a:cxnLst>
                <a:rect l="T15" t="T16" r="T17" b="T18"/>
                <a:pathLst>
                  <a:path w="79" h="1279">
                    <a:moveTo>
                      <a:pt x="0" y="0"/>
                    </a:moveTo>
                    <a:lnTo>
                      <a:pt x="0" y="1279"/>
                    </a:lnTo>
                    <a:lnTo>
                      <a:pt x="79" y="1279"/>
                    </a:lnTo>
                    <a:lnTo>
                      <a:pt x="79"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8" name="Line 344"/>
              <p:cNvSpPr>
                <a:spLocks noChangeShapeType="1"/>
              </p:cNvSpPr>
              <p:nvPr/>
            </p:nvSpPr>
            <p:spPr bwMode="auto">
              <a:xfrm>
                <a:off x="4379" y="3149"/>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9" name="Line 345"/>
              <p:cNvSpPr>
                <a:spLocks noChangeShapeType="1"/>
              </p:cNvSpPr>
              <p:nvPr/>
            </p:nvSpPr>
            <p:spPr bwMode="auto">
              <a:xfrm>
                <a:off x="4378" y="3166"/>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0" name="Line 346"/>
              <p:cNvSpPr>
                <a:spLocks noChangeShapeType="1"/>
              </p:cNvSpPr>
              <p:nvPr/>
            </p:nvSpPr>
            <p:spPr bwMode="auto">
              <a:xfrm>
                <a:off x="4378" y="3182"/>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1" name="Line 347"/>
              <p:cNvSpPr>
                <a:spLocks noChangeShapeType="1"/>
              </p:cNvSpPr>
              <p:nvPr/>
            </p:nvSpPr>
            <p:spPr bwMode="auto">
              <a:xfrm>
                <a:off x="4378" y="3200"/>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2" name="Line 348"/>
              <p:cNvSpPr>
                <a:spLocks noChangeShapeType="1"/>
              </p:cNvSpPr>
              <p:nvPr/>
            </p:nvSpPr>
            <p:spPr bwMode="auto">
              <a:xfrm>
                <a:off x="4378" y="3214"/>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3" name="Line 349"/>
              <p:cNvSpPr>
                <a:spLocks noChangeShapeType="1"/>
              </p:cNvSpPr>
              <p:nvPr/>
            </p:nvSpPr>
            <p:spPr bwMode="auto">
              <a:xfrm>
                <a:off x="4378" y="3232"/>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4" name="Line 350"/>
              <p:cNvSpPr>
                <a:spLocks noChangeShapeType="1"/>
              </p:cNvSpPr>
              <p:nvPr/>
            </p:nvSpPr>
            <p:spPr bwMode="auto">
              <a:xfrm>
                <a:off x="4378" y="3249"/>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5" name="Line 351"/>
              <p:cNvSpPr>
                <a:spLocks noChangeShapeType="1"/>
              </p:cNvSpPr>
              <p:nvPr/>
            </p:nvSpPr>
            <p:spPr bwMode="auto">
              <a:xfrm>
                <a:off x="4378" y="3266"/>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6" name="Line 352"/>
              <p:cNvSpPr>
                <a:spLocks noChangeShapeType="1"/>
              </p:cNvSpPr>
              <p:nvPr/>
            </p:nvSpPr>
            <p:spPr bwMode="auto">
              <a:xfrm>
                <a:off x="4378" y="3283"/>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7" name="Line 353"/>
              <p:cNvSpPr>
                <a:spLocks noChangeShapeType="1"/>
              </p:cNvSpPr>
              <p:nvPr/>
            </p:nvSpPr>
            <p:spPr bwMode="auto">
              <a:xfrm>
                <a:off x="4378" y="3300"/>
                <a:ext cx="14"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8" name="Rectangle 354"/>
              <p:cNvSpPr>
                <a:spLocks noChangeArrowheads="1"/>
              </p:cNvSpPr>
              <p:nvPr/>
            </p:nvSpPr>
            <p:spPr bwMode="auto">
              <a:xfrm>
                <a:off x="4371"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99" name="Freeform 355"/>
              <p:cNvSpPr>
                <a:spLocks/>
              </p:cNvSpPr>
              <p:nvPr/>
            </p:nvSpPr>
            <p:spPr bwMode="auto">
              <a:xfrm>
                <a:off x="4378" y="3348"/>
                <a:ext cx="13" cy="18"/>
              </a:xfrm>
              <a:custGeom>
                <a:avLst/>
                <a:gdLst>
                  <a:gd name="T0" fmla="*/ 1 w 92"/>
                  <a:gd name="T1" fmla="*/ 3 h 128"/>
                  <a:gd name="T2" fmla="*/ 1 w 92"/>
                  <a:gd name="T3" fmla="*/ 0 h 128"/>
                  <a:gd name="T4" fmla="*/ 0 w 92"/>
                  <a:gd name="T5" fmla="*/ 0 h 128"/>
                  <a:gd name="T6" fmla="*/ 0 w 92"/>
                  <a:gd name="T7" fmla="*/ 0 h 128"/>
                  <a:gd name="T8" fmla="*/ 2 w 92"/>
                  <a:gd name="T9" fmla="*/ 0 h 128"/>
                  <a:gd name="T10" fmla="*/ 2 w 92"/>
                  <a:gd name="T11" fmla="*/ 3 h 128"/>
                  <a:gd name="T12" fmla="*/ 1 w 92"/>
                  <a:gd name="T13" fmla="*/ 3 h 128"/>
                  <a:gd name="T14" fmla="*/ 0 60000 65536"/>
                  <a:gd name="T15" fmla="*/ 0 60000 65536"/>
                  <a:gd name="T16" fmla="*/ 0 60000 65536"/>
                  <a:gd name="T17" fmla="*/ 0 60000 65536"/>
                  <a:gd name="T18" fmla="*/ 0 60000 65536"/>
                  <a:gd name="T19" fmla="*/ 0 60000 65536"/>
                  <a:gd name="T20" fmla="*/ 0 60000 65536"/>
                  <a:gd name="T21" fmla="*/ 0 w 92"/>
                  <a:gd name="T22" fmla="*/ 0 h 128"/>
                  <a:gd name="T23" fmla="*/ 92 w 9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28">
                    <a:moveTo>
                      <a:pt x="29" y="128"/>
                    </a:moveTo>
                    <a:lnTo>
                      <a:pt x="29" y="16"/>
                    </a:lnTo>
                    <a:lnTo>
                      <a:pt x="0" y="16"/>
                    </a:lnTo>
                    <a:lnTo>
                      <a:pt x="0" y="0"/>
                    </a:lnTo>
                    <a:lnTo>
                      <a:pt x="92" y="0"/>
                    </a:lnTo>
                    <a:lnTo>
                      <a:pt x="92" y="128"/>
                    </a:lnTo>
                    <a:lnTo>
                      <a:pt x="29" y="128"/>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0" name="Freeform 356"/>
              <p:cNvSpPr>
                <a:spLocks/>
              </p:cNvSpPr>
              <p:nvPr/>
            </p:nvSpPr>
            <p:spPr bwMode="auto">
              <a:xfrm>
                <a:off x="4396" y="3123"/>
                <a:ext cx="17" cy="242"/>
              </a:xfrm>
              <a:custGeom>
                <a:avLst/>
                <a:gdLst>
                  <a:gd name="T0" fmla="*/ 0 w 118"/>
                  <a:gd name="T1" fmla="*/ 0 h 1699"/>
                  <a:gd name="T2" fmla="*/ 2 w 118"/>
                  <a:gd name="T3" fmla="*/ 2 h 1699"/>
                  <a:gd name="T4" fmla="*/ 2 w 118"/>
                  <a:gd name="T5" fmla="*/ 34 h 1699"/>
                  <a:gd name="T6" fmla="*/ 0 w 118"/>
                  <a:gd name="T7" fmla="*/ 34 h 1699"/>
                  <a:gd name="T8" fmla="*/ 0 w 118"/>
                  <a:gd name="T9" fmla="*/ 0 h 1699"/>
                  <a:gd name="T10" fmla="*/ 0 60000 65536"/>
                  <a:gd name="T11" fmla="*/ 0 60000 65536"/>
                  <a:gd name="T12" fmla="*/ 0 60000 65536"/>
                  <a:gd name="T13" fmla="*/ 0 60000 65536"/>
                  <a:gd name="T14" fmla="*/ 0 60000 65536"/>
                  <a:gd name="T15" fmla="*/ 0 w 118"/>
                  <a:gd name="T16" fmla="*/ 0 h 1699"/>
                  <a:gd name="T17" fmla="*/ 118 w 118"/>
                  <a:gd name="T18" fmla="*/ 1699 h 1699"/>
                </a:gdLst>
                <a:ahLst/>
                <a:cxnLst>
                  <a:cxn ang="T10">
                    <a:pos x="T0" y="T1"/>
                  </a:cxn>
                  <a:cxn ang="T11">
                    <a:pos x="T2" y="T3"/>
                  </a:cxn>
                  <a:cxn ang="T12">
                    <a:pos x="T4" y="T5"/>
                  </a:cxn>
                  <a:cxn ang="T13">
                    <a:pos x="T6" y="T7"/>
                  </a:cxn>
                  <a:cxn ang="T14">
                    <a:pos x="T8" y="T9"/>
                  </a:cxn>
                </a:cxnLst>
                <a:rect l="T15" t="T16" r="T17" b="T18"/>
                <a:pathLst>
                  <a:path w="118" h="1699">
                    <a:moveTo>
                      <a:pt x="0" y="0"/>
                    </a:moveTo>
                    <a:lnTo>
                      <a:pt x="118" y="75"/>
                    </a:lnTo>
                    <a:lnTo>
                      <a:pt x="118" y="1699"/>
                    </a:lnTo>
                    <a:lnTo>
                      <a:pt x="0" y="1699"/>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1" name="Freeform 357"/>
              <p:cNvSpPr>
                <a:spLocks/>
              </p:cNvSpPr>
              <p:nvPr/>
            </p:nvSpPr>
            <p:spPr bwMode="auto">
              <a:xfrm>
                <a:off x="4396" y="3128"/>
                <a:ext cx="17" cy="193"/>
              </a:xfrm>
              <a:custGeom>
                <a:avLst/>
                <a:gdLst>
                  <a:gd name="T0" fmla="*/ 2 w 118"/>
                  <a:gd name="T1" fmla="*/ 2 h 1354"/>
                  <a:gd name="T2" fmla="*/ 0 w 118"/>
                  <a:gd name="T3" fmla="*/ 0 h 1354"/>
                  <a:gd name="T4" fmla="*/ 0 w 118"/>
                  <a:gd name="T5" fmla="*/ 28 h 1354"/>
                  <a:gd name="T6" fmla="*/ 2 w 118"/>
                  <a:gd name="T7" fmla="*/ 28 h 1354"/>
                  <a:gd name="T8" fmla="*/ 2 w 118"/>
                  <a:gd name="T9" fmla="*/ 2 h 1354"/>
                  <a:gd name="T10" fmla="*/ 0 60000 65536"/>
                  <a:gd name="T11" fmla="*/ 0 60000 65536"/>
                  <a:gd name="T12" fmla="*/ 0 60000 65536"/>
                  <a:gd name="T13" fmla="*/ 0 60000 65536"/>
                  <a:gd name="T14" fmla="*/ 0 60000 65536"/>
                  <a:gd name="T15" fmla="*/ 0 w 118"/>
                  <a:gd name="T16" fmla="*/ 0 h 1354"/>
                  <a:gd name="T17" fmla="*/ 118 w 118"/>
                  <a:gd name="T18" fmla="*/ 1354 h 1354"/>
                </a:gdLst>
                <a:ahLst/>
                <a:cxnLst>
                  <a:cxn ang="T10">
                    <a:pos x="T0" y="T1"/>
                  </a:cxn>
                  <a:cxn ang="T11">
                    <a:pos x="T2" y="T3"/>
                  </a:cxn>
                  <a:cxn ang="T12">
                    <a:pos x="T4" y="T5"/>
                  </a:cxn>
                  <a:cxn ang="T13">
                    <a:pos x="T6" y="T7"/>
                  </a:cxn>
                  <a:cxn ang="T14">
                    <a:pos x="T8" y="T9"/>
                  </a:cxn>
                </a:cxnLst>
                <a:rect l="T15" t="T16" r="T17" b="T18"/>
                <a:pathLst>
                  <a:path w="118" h="1354">
                    <a:moveTo>
                      <a:pt x="118" y="78"/>
                    </a:moveTo>
                    <a:lnTo>
                      <a:pt x="0" y="0"/>
                    </a:lnTo>
                    <a:lnTo>
                      <a:pt x="0" y="1354"/>
                    </a:lnTo>
                    <a:lnTo>
                      <a:pt x="118" y="1354"/>
                    </a:lnTo>
                    <a:lnTo>
                      <a:pt x="118" y="78"/>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2" name="Freeform 358"/>
              <p:cNvSpPr>
                <a:spLocks/>
              </p:cNvSpPr>
              <p:nvPr/>
            </p:nvSpPr>
            <p:spPr bwMode="auto">
              <a:xfrm>
                <a:off x="4402" y="3139"/>
                <a:ext cx="11" cy="177"/>
              </a:xfrm>
              <a:custGeom>
                <a:avLst/>
                <a:gdLst>
                  <a:gd name="T0" fmla="*/ 0 w 77"/>
                  <a:gd name="T1" fmla="*/ 0 h 1237"/>
                  <a:gd name="T2" fmla="*/ 0 w 77"/>
                  <a:gd name="T3" fmla="*/ 25 h 1237"/>
                  <a:gd name="T4" fmla="*/ 2 w 77"/>
                  <a:gd name="T5" fmla="*/ 25 h 1237"/>
                  <a:gd name="T6" fmla="*/ 2 w 77"/>
                  <a:gd name="T7" fmla="*/ 1 h 1237"/>
                  <a:gd name="T8" fmla="*/ 0 w 77"/>
                  <a:gd name="T9" fmla="*/ 0 h 1237"/>
                  <a:gd name="T10" fmla="*/ 0 60000 65536"/>
                  <a:gd name="T11" fmla="*/ 0 60000 65536"/>
                  <a:gd name="T12" fmla="*/ 0 60000 65536"/>
                  <a:gd name="T13" fmla="*/ 0 60000 65536"/>
                  <a:gd name="T14" fmla="*/ 0 60000 65536"/>
                  <a:gd name="T15" fmla="*/ 0 w 77"/>
                  <a:gd name="T16" fmla="*/ 0 h 1237"/>
                  <a:gd name="T17" fmla="*/ 77 w 77"/>
                  <a:gd name="T18" fmla="*/ 1237 h 1237"/>
                </a:gdLst>
                <a:ahLst/>
                <a:cxnLst>
                  <a:cxn ang="T10">
                    <a:pos x="T0" y="T1"/>
                  </a:cxn>
                  <a:cxn ang="T11">
                    <a:pos x="T2" y="T3"/>
                  </a:cxn>
                  <a:cxn ang="T12">
                    <a:pos x="T4" y="T5"/>
                  </a:cxn>
                  <a:cxn ang="T13">
                    <a:pos x="T6" y="T7"/>
                  </a:cxn>
                  <a:cxn ang="T14">
                    <a:pos x="T8" y="T9"/>
                  </a:cxn>
                </a:cxnLst>
                <a:rect l="T15" t="T16" r="T17" b="T18"/>
                <a:pathLst>
                  <a:path w="77" h="1237">
                    <a:moveTo>
                      <a:pt x="0" y="0"/>
                    </a:moveTo>
                    <a:lnTo>
                      <a:pt x="0" y="1237"/>
                    </a:lnTo>
                    <a:lnTo>
                      <a:pt x="77" y="1237"/>
                    </a:lnTo>
                    <a:lnTo>
                      <a:pt x="77" y="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3" name="Line 359"/>
              <p:cNvSpPr>
                <a:spLocks noChangeShapeType="1"/>
              </p:cNvSpPr>
              <p:nvPr/>
            </p:nvSpPr>
            <p:spPr bwMode="auto">
              <a:xfrm>
                <a:off x="4401" y="3155"/>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4" name="Line 360"/>
              <p:cNvSpPr>
                <a:spLocks noChangeShapeType="1"/>
              </p:cNvSpPr>
              <p:nvPr/>
            </p:nvSpPr>
            <p:spPr bwMode="auto">
              <a:xfrm>
                <a:off x="4401" y="3171"/>
                <a:ext cx="12"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5" name="Line 361"/>
              <p:cNvSpPr>
                <a:spLocks noChangeShapeType="1"/>
              </p:cNvSpPr>
              <p:nvPr/>
            </p:nvSpPr>
            <p:spPr bwMode="auto">
              <a:xfrm>
                <a:off x="4401" y="3187"/>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6" name="Line 362"/>
              <p:cNvSpPr>
                <a:spLocks noChangeShapeType="1"/>
              </p:cNvSpPr>
              <p:nvPr/>
            </p:nvSpPr>
            <p:spPr bwMode="auto">
              <a:xfrm>
                <a:off x="4401" y="3204"/>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7" name="Line 363"/>
              <p:cNvSpPr>
                <a:spLocks noChangeShapeType="1"/>
              </p:cNvSpPr>
              <p:nvPr/>
            </p:nvSpPr>
            <p:spPr bwMode="auto">
              <a:xfrm>
                <a:off x="4401" y="3219"/>
                <a:ext cx="11"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8" name="Line 364"/>
              <p:cNvSpPr>
                <a:spLocks noChangeShapeType="1"/>
              </p:cNvSpPr>
              <p:nvPr/>
            </p:nvSpPr>
            <p:spPr bwMode="auto">
              <a:xfrm>
                <a:off x="4401" y="3236"/>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9" name="Line 365"/>
              <p:cNvSpPr>
                <a:spLocks noChangeShapeType="1"/>
              </p:cNvSpPr>
              <p:nvPr/>
            </p:nvSpPr>
            <p:spPr bwMode="auto">
              <a:xfrm>
                <a:off x="4401" y="3252"/>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0" name="Line 366"/>
              <p:cNvSpPr>
                <a:spLocks noChangeShapeType="1"/>
              </p:cNvSpPr>
              <p:nvPr/>
            </p:nvSpPr>
            <p:spPr bwMode="auto">
              <a:xfrm>
                <a:off x="4401" y="3269"/>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1" name="Line 367"/>
              <p:cNvSpPr>
                <a:spLocks noChangeShapeType="1"/>
              </p:cNvSpPr>
              <p:nvPr/>
            </p:nvSpPr>
            <p:spPr bwMode="auto">
              <a:xfrm>
                <a:off x="4401" y="3285"/>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2" name="Line 368"/>
              <p:cNvSpPr>
                <a:spLocks noChangeShapeType="1"/>
              </p:cNvSpPr>
              <p:nvPr/>
            </p:nvSpPr>
            <p:spPr bwMode="auto">
              <a:xfrm>
                <a:off x="4401" y="3301"/>
                <a:ext cx="12"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3" name="Rectangle 369"/>
              <p:cNvSpPr>
                <a:spLocks noChangeArrowheads="1"/>
              </p:cNvSpPr>
              <p:nvPr/>
            </p:nvSpPr>
            <p:spPr bwMode="auto">
              <a:xfrm>
                <a:off x="4395" y="3346"/>
                <a:ext cx="1"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14" name="Freeform 370"/>
              <p:cNvSpPr>
                <a:spLocks/>
              </p:cNvSpPr>
              <p:nvPr/>
            </p:nvSpPr>
            <p:spPr bwMode="auto">
              <a:xfrm>
                <a:off x="4400" y="3348"/>
                <a:ext cx="13" cy="17"/>
              </a:xfrm>
              <a:custGeom>
                <a:avLst/>
                <a:gdLst>
                  <a:gd name="T0" fmla="*/ 1 w 89"/>
                  <a:gd name="T1" fmla="*/ 2 h 124"/>
                  <a:gd name="T2" fmla="*/ 1 w 89"/>
                  <a:gd name="T3" fmla="*/ 0 h 124"/>
                  <a:gd name="T4" fmla="*/ 0 w 89"/>
                  <a:gd name="T5" fmla="*/ 0 h 124"/>
                  <a:gd name="T6" fmla="*/ 0 w 89"/>
                  <a:gd name="T7" fmla="*/ 0 h 124"/>
                  <a:gd name="T8" fmla="*/ 2 w 89"/>
                  <a:gd name="T9" fmla="*/ 0 h 124"/>
                  <a:gd name="T10" fmla="*/ 2 w 89"/>
                  <a:gd name="T11" fmla="*/ 2 h 124"/>
                  <a:gd name="T12" fmla="*/ 1 w 89"/>
                  <a:gd name="T13" fmla="*/ 2 h 124"/>
                  <a:gd name="T14" fmla="*/ 0 60000 65536"/>
                  <a:gd name="T15" fmla="*/ 0 60000 65536"/>
                  <a:gd name="T16" fmla="*/ 0 60000 65536"/>
                  <a:gd name="T17" fmla="*/ 0 60000 65536"/>
                  <a:gd name="T18" fmla="*/ 0 60000 65536"/>
                  <a:gd name="T19" fmla="*/ 0 60000 65536"/>
                  <a:gd name="T20" fmla="*/ 0 60000 65536"/>
                  <a:gd name="T21" fmla="*/ 0 w 89"/>
                  <a:gd name="T22" fmla="*/ 0 h 124"/>
                  <a:gd name="T23" fmla="*/ 89 w 89"/>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124">
                    <a:moveTo>
                      <a:pt x="27" y="124"/>
                    </a:moveTo>
                    <a:lnTo>
                      <a:pt x="27" y="16"/>
                    </a:lnTo>
                    <a:lnTo>
                      <a:pt x="0" y="16"/>
                    </a:lnTo>
                    <a:lnTo>
                      <a:pt x="0" y="0"/>
                    </a:lnTo>
                    <a:lnTo>
                      <a:pt x="89" y="0"/>
                    </a:lnTo>
                    <a:lnTo>
                      <a:pt x="89" y="124"/>
                    </a:lnTo>
                    <a:lnTo>
                      <a:pt x="27" y="124"/>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5" name="Freeform 371"/>
              <p:cNvSpPr>
                <a:spLocks/>
              </p:cNvSpPr>
              <p:nvPr/>
            </p:nvSpPr>
            <p:spPr bwMode="auto">
              <a:xfrm>
                <a:off x="4417" y="3130"/>
                <a:ext cx="17" cy="235"/>
              </a:xfrm>
              <a:custGeom>
                <a:avLst/>
                <a:gdLst>
                  <a:gd name="T0" fmla="*/ 0 w 117"/>
                  <a:gd name="T1" fmla="*/ 0 h 1642"/>
                  <a:gd name="T2" fmla="*/ 2 w 117"/>
                  <a:gd name="T3" fmla="*/ 2 h 1642"/>
                  <a:gd name="T4" fmla="*/ 2 w 117"/>
                  <a:gd name="T5" fmla="*/ 34 h 1642"/>
                  <a:gd name="T6" fmla="*/ 0 w 117"/>
                  <a:gd name="T7" fmla="*/ 34 h 1642"/>
                  <a:gd name="T8" fmla="*/ 0 w 117"/>
                  <a:gd name="T9" fmla="*/ 0 h 1642"/>
                  <a:gd name="T10" fmla="*/ 0 60000 65536"/>
                  <a:gd name="T11" fmla="*/ 0 60000 65536"/>
                  <a:gd name="T12" fmla="*/ 0 60000 65536"/>
                  <a:gd name="T13" fmla="*/ 0 60000 65536"/>
                  <a:gd name="T14" fmla="*/ 0 60000 65536"/>
                  <a:gd name="T15" fmla="*/ 0 w 117"/>
                  <a:gd name="T16" fmla="*/ 0 h 1642"/>
                  <a:gd name="T17" fmla="*/ 117 w 117"/>
                  <a:gd name="T18" fmla="*/ 1642 h 1642"/>
                </a:gdLst>
                <a:ahLst/>
                <a:cxnLst>
                  <a:cxn ang="T10">
                    <a:pos x="T0" y="T1"/>
                  </a:cxn>
                  <a:cxn ang="T11">
                    <a:pos x="T2" y="T3"/>
                  </a:cxn>
                  <a:cxn ang="T12">
                    <a:pos x="T4" y="T5"/>
                  </a:cxn>
                  <a:cxn ang="T13">
                    <a:pos x="T6" y="T7"/>
                  </a:cxn>
                  <a:cxn ang="T14">
                    <a:pos x="T8" y="T9"/>
                  </a:cxn>
                </a:cxnLst>
                <a:rect l="T15" t="T16" r="T17" b="T18"/>
                <a:pathLst>
                  <a:path w="117" h="1642">
                    <a:moveTo>
                      <a:pt x="0" y="0"/>
                    </a:moveTo>
                    <a:lnTo>
                      <a:pt x="117" y="74"/>
                    </a:lnTo>
                    <a:lnTo>
                      <a:pt x="117" y="1642"/>
                    </a:lnTo>
                    <a:lnTo>
                      <a:pt x="0" y="1642"/>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6" name="Rectangle 372"/>
              <p:cNvSpPr>
                <a:spLocks noChangeArrowheads="1"/>
              </p:cNvSpPr>
              <p:nvPr/>
            </p:nvSpPr>
            <p:spPr bwMode="auto">
              <a:xfrm>
                <a:off x="4411" y="3131"/>
                <a:ext cx="1" cy="22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17" name="Freeform 373"/>
              <p:cNvSpPr>
                <a:spLocks/>
              </p:cNvSpPr>
              <p:nvPr/>
            </p:nvSpPr>
            <p:spPr bwMode="auto">
              <a:xfrm>
                <a:off x="4417" y="3135"/>
                <a:ext cx="17" cy="187"/>
              </a:xfrm>
              <a:custGeom>
                <a:avLst/>
                <a:gdLst>
                  <a:gd name="T0" fmla="*/ 2 w 117"/>
                  <a:gd name="T1" fmla="*/ 2 h 1309"/>
                  <a:gd name="T2" fmla="*/ 0 w 117"/>
                  <a:gd name="T3" fmla="*/ 0 h 1309"/>
                  <a:gd name="T4" fmla="*/ 0 w 117"/>
                  <a:gd name="T5" fmla="*/ 27 h 1309"/>
                  <a:gd name="T6" fmla="*/ 2 w 117"/>
                  <a:gd name="T7" fmla="*/ 27 h 1309"/>
                  <a:gd name="T8" fmla="*/ 2 w 117"/>
                  <a:gd name="T9" fmla="*/ 2 h 1309"/>
                  <a:gd name="T10" fmla="*/ 0 60000 65536"/>
                  <a:gd name="T11" fmla="*/ 0 60000 65536"/>
                  <a:gd name="T12" fmla="*/ 0 60000 65536"/>
                  <a:gd name="T13" fmla="*/ 0 60000 65536"/>
                  <a:gd name="T14" fmla="*/ 0 60000 65536"/>
                  <a:gd name="T15" fmla="*/ 0 w 117"/>
                  <a:gd name="T16" fmla="*/ 0 h 1309"/>
                  <a:gd name="T17" fmla="*/ 117 w 117"/>
                  <a:gd name="T18" fmla="*/ 1309 h 1309"/>
                </a:gdLst>
                <a:ahLst/>
                <a:cxnLst>
                  <a:cxn ang="T10">
                    <a:pos x="T0" y="T1"/>
                  </a:cxn>
                  <a:cxn ang="T11">
                    <a:pos x="T2" y="T3"/>
                  </a:cxn>
                  <a:cxn ang="T12">
                    <a:pos x="T4" y="T5"/>
                  </a:cxn>
                  <a:cxn ang="T13">
                    <a:pos x="T6" y="T7"/>
                  </a:cxn>
                  <a:cxn ang="T14">
                    <a:pos x="T8" y="T9"/>
                  </a:cxn>
                </a:cxnLst>
                <a:rect l="T15" t="T16" r="T17" b="T18"/>
                <a:pathLst>
                  <a:path w="117" h="1309">
                    <a:moveTo>
                      <a:pt x="117" y="77"/>
                    </a:moveTo>
                    <a:lnTo>
                      <a:pt x="0" y="0"/>
                    </a:lnTo>
                    <a:lnTo>
                      <a:pt x="0" y="1309"/>
                    </a:lnTo>
                    <a:lnTo>
                      <a:pt x="117" y="1309"/>
                    </a:lnTo>
                    <a:lnTo>
                      <a:pt x="117" y="7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8" name="Freeform 374"/>
              <p:cNvSpPr>
                <a:spLocks/>
              </p:cNvSpPr>
              <p:nvPr/>
            </p:nvSpPr>
            <p:spPr bwMode="auto">
              <a:xfrm>
                <a:off x="4423" y="3146"/>
                <a:ext cx="11" cy="171"/>
              </a:xfrm>
              <a:custGeom>
                <a:avLst/>
                <a:gdLst>
                  <a:gd name="T0" fmla="*/ 0 w 77"/>
                  <a:gd name="T1" fmla="*/ 0 h 1195"/>
                  <a:gd name="T2" fmla="*/ 0 w 77"/>
                  <a:gd name="T3" fmla="*/ 24 h 1195"/>
                  <a:gd name="T4" fmla="*/ 2 w 77"/>
                  <a:gd name="T5" fmla="*/ 24 h 1195"/>
                  <a:gd name="T6" fmla="*/ 2 w 77"/>
                  <a:gd name="T7" fmla="*/ 1 h 1195"/>
                  <a:gd name="T8" fmla="*/ 0 w 77"/>
                  <a:gd name="T9" fmla="*/ 0 h 1195"/>
                  <a:gd name="T10" fmla="*/ 0 60000 65536"/>
                  <a:gd name="T11" fmla="*/ 0 60000 65536"/>
                  <a:gd name="T12" fmla="*/ 0 60000 65536"/>
                  <a:gd name="T13" fmla="*/ 0 60000 65536"/>
                  <a:gd name="T14" fmla="*/ 0 60000 65536"/>
                  <a:gd name="T15" fmla="*/ 0 w 77"/>
                  <a:gd name="T16" fmla="*/ 0 h 1195"/>
                  <a:gd name="T17" fmla="*/ 77 w 77"/>
                  <a:gd name="T18" fmla="*/ 1195 h 1195"/>
                </a:gdLst>
                <a:ahLst/>
                <a:cxnLst>
                  <a:cxn ang="T10">
                    <a:pos x="T0" y="T1"/>
                  </a:cxn>
                  <a:cxn ang="T11">
                    <a:pos x="T2" y="T3"/>
                  </a:cxn>
                  <a:cxn ang="T12">
                    <a:pos x="T4" y="T5"/>
                  </a:cxn>
                  <a:cxn ang="T13">
                    <a:pos x="T6" y="T7"/>
                  </a:cxn>
                  <a:cxn ang="T14">
                    <a:pos x="T8" y="T9"/>
                  </a:cxn>
                </a:cxnLst>
                <a:rect l="T15" t="T16" r="T17" b="T18"/>
                <a:pathLst>
                  <a:path w="77" h="1195">
                    <a:moveTo>
                      <a:pt x="0" y="0"/>
                    </a:moveTo>
                    <a:lnTo>
                      <a:pt x="0" y="1195"/>
                    </a:lnTo>
                    <a:lnTo>
                      <a:pt x="77" y="1195"/>
                    </a:lnTo>
                    <a:lnTo>
                      <a:pt x="77"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9" name="Line 375"/>
              <p:cNvSpPr>
                <a:spLocks noChangeShapeType="1"/>
              </p:cNvSpPr>
              <p:nvPr/>
            </p:nvSpPr>
            <p:spPr bwMode="auto">
              <a:xfrm>
                <a:off x="4422" y="3161"/>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0" name="Line 376"/>
              <p:cNvSpPr>
                <a:spLocks noChangeShapeType="1"/>
              </p:cNvSpPr>
              <p:nvPr/>
            </p:nvSpPr>
            <p:spPr bwMode="auto">
              <a:xfrm>
                <a:off x="4422" y="3177"/>
                <a:ext cx="12"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1" name="Line 377"/>
              <p:cNvSpPr>
                <a:spLocks noChangeShapeType="1"/>
              </p:cNvSpPr>
              <p:nvPr/>
            </p:nvSpPr>
            <p:spPr bwMode="auto">
              <a:xfrm>
                <a:off x="4422" y="3192"/>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2" name="Line 378"/>
              <p:cNvSpPr>
                <a:spLocks noChangeShapeType="1"/>
              </p:cNvSpPr>
              <p:nvPr/>
            </p:nvSpPr>
            <p:spPr bwMode="auto">
              <a:xfrm>
                <a:off x="4422" y="3209"/>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3" name="Line 379"/>
              <p:cNvSpPr>
                <a:spLocks noChangeShapeType="1"/>
              </p:cNvSpPr>
              <p:nvPr/>
            </p:nvSpPr>
            <p:spPr bwMode="auto">
              <a:xfrm>
                <a:off x="4422" y="3223"/>
                <a:ext cx="11"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4" name="Line 380"/>
              <p:cNvSpPr>
                <a:spLocks noChangeShapeType="1"/>
              </p:cNvSpPr>
              <p:nvPr/>
            </p:nvSpPr>
            <p:spPr bwMode="auto">
              <a:xfrm>
                <a:off x="4422" y="3239"/>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5" name="Line 381"/>
              <p:cNvSpPr>
                <a:spLocks noChangeShapeType="1"/>
              </p:cNvSpPr>
              <p:nvPr/>
            </p:nvSpPr>
            <p:spPr bwMode="auto">
              <a:xfrm>
                <a:off x="4422" y="3256"/>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6" name="Line 382"/>
              <p:cNvSpPr>
                <a:spLocks noChangeShapeType="1"/>
              </p:cNvSpPr>
              <p:nvPr/>
            </p:nvSpPr>
            <p:spPr bwMode="auto">
              <a:xfrm>
                <a:off x="4422" y="3271"/>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7" name="Line 383"/>
              <p:cNvSpPr>
                <a:spLocks noChangeShapeType="1"/>
              </p:cNvSpPr>
              <p:nvPr/>
            </p:nvSpPr>
            <p:spPr bwMode="auto">
              <a:xfrm>
                <a:off x="4422" y="3287"/>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8" name="Line 384"/>
              <p:cNvSpPr>
                <a:spLocks noChangeShapeType="1"/>
              </p:cNvSpPr>
              <p:nvPr/>
            </p:nvSpPr>
            <p:spPr bwMode="auto">
              <a:xfrm>
                <a:off x="4422" y="3303"/>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9" name="Rectangle 385"/>
              <p:cNvSpPr>
                <a:spLocks noChangeArrowheads="1"/>
              </p:cNvSpPr>
              <p:nvPr/>
            </p:nvSpPr>
            <p:spPr bwMode="auto">
              <a:xfrm>
                <a:off x="4418" y="3346"/>
                <a:ext cx="1"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30" name="Freeform 386"/>
              <p:cNvSpPr>
                <a:spLocks/>
              </p:cNvSpPr>
              <p:nvPr/>
            </p:nvSpPr>
            <p:spPr bwMode="auto">
              <a:xfrm>
                <a:off x="4421" y="3348"/>
                <a:ext cx="13" cy="17"/>
              </a:xfrm>
              <a:custGeom>
                <a:avLst/>
                <a:gdLst>
                  <a:gd name="T0" fmla="*/ 1 w 88"/>
                  <a:gd name="T1" fmla="*/ 2 h 119"/>
                  <a:gd name="T2" fmla="*/ 1 w 88"/>
                  <a:gd name="T3" fmla="*/ 0 h 119"/>
                  <a:gd name="T4" fmla="*/ 0 w 88"/>
                  <a:gd name="T5" fmla="*/ 0 h 119"/>
                  <a:gd name="T6" fmla="*/ 0 w 88"/>
                  <a:gd name="T7" fmla="*/ 0 h 119"/>
                  <a:gd name="T8" fmla="*/ 2 w 88"/>
                  <a:gd name="T9" fmla="*/ 0 h 119"/>
                  <a:gd name="T10" fmla="*/ 2 w 88"/>
                  <a:gd name="T11" fmla="*/ 2 h 119"/>
                  <a:gd name="T12" fmla="*/ 1 w 88"/>
                  <a:gd name="T13" fmla="*/ 2 h 119"/>
                  <a:gd name="T14" fmla="*/ 0 60000 65536"/>
                  <a:gd name="T15" fmla="*/ 0 60000 65536"/>
                  <a:gd name="T16" fmla="*/ 0 60000 65536"/>
                  <a:gd name="T17" fmla="*/ 0 60000 65536"/>
                  <a:gd name="T18" fmla="*/ 0 60000 65536"/>
                  <a:gd name="T19" fmla="*/ 0 60000 65536"/>
                  <a:gd name="T20" fmla="*/ 0 60000 65536"/>
                  <a:gd name="T21" fmla="*/ 0 w 88"/>
                  <a:gd name="T22" fmla="*/ 0 h 119"/>
                  <a:gd name="T23" fmla="*/ 88 w 88"/>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19">
                    <a:moveTo>
                      <a:pt x="26" y="119"/>
                    </a:moveTo>
                    <a:lnTo>
                      <a:pt x="26" y="15"/>
                    </a:lnTo>
                    <a:lnTo>
                      <a:pt x="0" y="15"/>
                    </a:lnTo>
                    <a:lnTo>
                      <a:pt x="0" y="0"/>
                    </a:lnTo>
                    <a:lnTo>
                      <a:pt x="88" y="0"/>
                    </a:lnTo>
                    <a:lnTo>
                      <a:pt x="88" y="119"/>
                    </a:lnTo>
                    <a:lnTo>
                      <a:pt x="26" y="119"/>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1" name="Freeform 387"/>
              <p:cNvSpPr>
                <a:spLocks/>
              </p:cNvSpPr>
              <p:nvPr/>
            </p:nvSpPr>
            <p:spPr bwMode="auto">
              <a:xfrm>
                <a:off x="4438" y="3138"/>
                <a:ext cx="17" cy="226"/>
              </a:xfrm>
              <a:custGeom>
                <a:avLst/>
                <a:gdLst>
                  <a:gd name="T0" fmla="*/ 0 w 119"/>
                  <a:gd name="T1" fmla="*/ 0 h 1579"/>
                  <a:gd name="T2" fmla="*/ 2 w 119"/>
                  <a:gd name="T3" fmla="*/ 1 h 1579"/>
                  <a:gd name="T4" fmla="*/ 2 w 119"/>
                  <a:gd name="T5" fmla="*/ 32 h 1579"/>
                  <a:gd name="T6" fmla="*/ 0 w 119"/>
                  <a:gd name="T7" fmla="*/ 32 h 1579"/>
                  <a:gd name="T8" fmla="*/ 0 w 119"/>
                  <a:gd name="T9" fmla="*/ 0 h 1579"/>
                  <a:gd name="T10" fmla="*/ 0 60000 65536"/>
                  <a:gd name="T11" fmla="*/ 0 60000 65536"/>
                  <a:gd name="T12" fmla="*/ 0 60000 65536"/>
                  <a:gd name="T13" fmla="*/ 0 60000 65536"/>
                  <a:gd name="T14" fmla="*/ 0 60000 65536"/>
                  <a:gd name="T15" fmla="*/ 0 w 119"/>
                  <a:gd name="T16" fmla="*/ 0 h 1579"/>
                  <a:gd name="T17" fmla="*/ 119 w 119"/>
                  <a:gd name="T18" fmla="*/ 1579 h 1579"/>
                </a:gdLst>
                <a:ahLst/>
                <a:cxnLst>
                  <a:cxn ang="T10">
                    <a:pos x="T0" y="T1"/>
                  </a:cxn>
                  <a:cxn ang="T11">
                    <a:pos x="T2" y="T3"/>
                  </a:cxn>
                  <a:cxn ang="T12">
                    <a:pos x="T4" y="T5"/>
                  </a:cxn>
                  <a:cxn ang="T13">
                    <a:pos x="T6" y="T7"/>
                  </a:cxn>
                  <a:cxn ang="T14">
                    <a:pos x="T8" y="T9"/>
                  </a:cxn>
                </a:cxnLst>
                <a:rect l="T15" t="T16" r="T17" b="T18"/>
                <a:pathLst>
                  <a:path w="119" h="1579">
                    <a:moveTo>
                      <a:pt x="0" y="0"/>
                    </a:moveTo>
                    <a:lnTo>
                      <a:pt x="119" y="69"/>
                    </a:lnTo>
                    <a:lnTo>
                      <a:pt x="119" y="1579"/>
                    </a:lnTo>
                    <a:lnTo>
                      <a:pt x="0" y="1579"/>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2" name="Freeform 388"/>
              <p:cNvSpPr>
                <a:spLocks/>
              </p:cNvSpPr>
              <p:nvPr/>
            </p:nvSpPr>
            <p:spPr bwMode="auto">
              <a:xfrm>
                <a:off x="4438" y="3143"/>
                <a:ext cx="17" cy="180"/>
              </a:xfrm>
              <a:custGeom>
                <a:avLst/>
                <a:gdLst>
                  <a:gd name="T0" fmla="*/ 2 w 119"/>
                  <a:gd name="T1" fmla="*/ 1 h 1258"/>
                  <a:gd name="T2" fmla="*/ 0 w 119"/>
                  <a:gd name="T3" fmla="*/ 0 h 1258"/>
                  <a:gd name="T4" fmla="*/ 0 w 119"/>
                  <a:gd name="T5" fmla="*/ 26 h 1258"/>
                  <a:gd name="T6" fmla="*/ 2 w 119"/>
                  <a:gd name="T7" fmla="*/ 26 h 1258"/>
                  <a:gd name="T8" fmla="*/ 2 w 119"/>
                  <a:gd name="T9" fmla="*/ 1 h 1258"/>
                  <a:gd name="T10" fmla="*/ 0 60000 65536"/>
                  <a:gd name="T11" fmla="*/ 0 60000 65536"/>
                  <a:gd name="T12" fmla="*/ 0 60000 65536"/>
                  <a:gd name="T13" fmla="*/ 0 60000 65536"/>
                  <a:gd name="T14" fmla="*/ 0 60000 65536"/>
                  <a:gd name="T15" fmla="*/ 0 w 119"/>
                  <a:gd name="T16" fmla="*/ 0 h 1258"/>
                  <a:gd name="T17" fmla="*/ 119 w 119"/>
                  <a:gd name="T18" fmla="*/ 1258 h 1258"/>
                </a:gdLst>
                <a:ahLst/>
                <a:cxnLst>
                  <a:cxn ang="T10">
                    <a:pos x="T0" y="T1"/>
                  </a:cxn>
                  <a:cxn ang="T11">
                    <a:pos x="T2" y="T3"/>
                  </a:cxn>
                  <a:cxn ang="T12">
                    <a:pos x="T4" y="T5"/>
                  </a:cxn>
                  <a:cxn ang="T13">
                    <a:pos x="T6" y="T7"/>
                  </a:cxn>
                  <a:cxn ang="T14">
                    <a:pos x="T8" y="T9"/>
                  </a:cxn>
                </a:cxnLst>
                <a:rect l="T15" t="T16" r="T17" b="T18"/>
                <a:pathLst>
                  <a:path w="119" h="1258">
                    <a:moveTo>
                      <a:pt x="119" y="73"/>
                    </a:moveTo>
                    <a:lnTo>
                      <a:pt x="0" y="0"/>
                    </a:lnTo>
                    <a:lnTo>
                      <a:pt x="0" y="1258"/>
                    </a:lnTo>
                    <a:lnTo>
                      <a:pt x="119" y="1258"/>
                    </a:lnTo>
                    <a:lnTo>
                      <a:pt x="119" y="73"/>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3" name="Freeform 389"/>
              <p:cNvSpPr>
                <a:spLocks/>
              </p:cNvSpPr>
              <p:nvPr/>
            </p:nvSpPr>
            <p:spPr bwMode="auto">
              <a:xfrm>
                <a:off x="4444" y="3153"/>
                <a:ext cx="11" cy="165"/>
              </a:xfrm>
              <a:custGeom>
                <a:avLst/>
                <a:gdLst>
                  <a:gd name="T0" fmla="*/ 0 w 78"/>
                  <a:gd name="T1" fmla="*/ 0 h 1150"/>
                  <a:gd name="T2" fmla="*/ 0 w 78"/>
                  <a:gd name="T3" fmla="*/ 24 h 1150"/>
                  <a:gd name="T4" fmla="*/ 2 w 78"/>
                  <a:gd name="T5" fmla="*/ 24 h 1150"/>
                  <a:gd name="T6" fmla="*/ 2 w 78"/>
                  <a:gd name="T7" fmla="*/ 1 h 1150"/>
                  <a:gd name="T8" fmla="*/ 0 w 78"/>
                  <a:gd name="T9" fmla="*/ 0 h 1150"/>
                  <a:gd name="T10" fmla="*/ 0 60000 65536"/>
                  <a:gd name="T11" fmla="*/ 0 60000 65536"/>
                  <a:gd name="T12" fmla="*/ 0 60000 65536"/>
                  <a:gd name="T13" fmla="*/ 0 60000 65536"/>
                  <a:gd name="T14" fmla="*/ 0 60000 65536"/>
                  <a:gd name="T15" fmla="*/ 0 w 78"/>
                  <a:gd name="T16" fmla="*/ 0 h 1150"/>
                  <a:gd name="T17" fmla="*/ 78 w 78"/>
                  <a:gd name="T18" fmla="*/ 1150 h 1150"/>
                </a:gdLst>
                <a:ahLst/>
                <a:cxnLst>
                  <a:cxn ang="T10">
                    <a:pos x="T0" y="T1"/>
                  </a:cxn>
                  <a:cxn ang="T11">
                    <a:pos x="T2" y="T3"/>
                  </a:cxn>
                  <a:cxn ang="T12">
                    <a:pos x="T4" y="T5"/>
                  </a:cxn>
                  <a:cxn ang="T13">
                    <a:pos x="T6" y="T7"/>
                  </a:cxn>
                  <a:cxn ang="T14">
                    <a:pos x="T8" y="T9"/>
                  </a:cxn>
                </a:cxnLst>
                <a:rect l="T15" t="T16" r="T17" b="T18"/>
                <a:pathLst>
                  <a:path w="78" h="1150">
                    <a:moveTo>
                      <a:pt x="0" y="0"/>
                    </a:moveTo>
                    <a:lnTo>
                      <a:pt x="0" y="1150"/>
                    </a:lnTo>
                    <a:lnTo>
                      <a:pt x="78" y="1150"/>
                    </a:lnTo>
                    <a:lnTo>
                      <a:pt x="78"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4" name="Line 390"/>
              <p:cNvSpPr>
                <a:spLocks noChangeShapeType="1"/>
              </p:cNvSpPr>
              <p:nvPr/>
            </p:nvSpPr>
            <p:spPr bwMode="auto">
              <a:xfrm>
                <a:off x="4443" y="3168"/>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5" name="Line 391"/>
              <p:cNvSpPr>
                <a:spLocks noChangeShapeType="1"/>
              </p:cNvSpPr>
              <p:nvPr/>
            </p:nvSpPr>
            <p:spPr bwMode="auto">
              <a:xfrm>
                <a:off x="4443" y="3184"/>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6" name="Line 392"/>
              <p:cNvSpPr>
                <a:spLocks noChangeShapeType="1"/>
              </p:cNvSpPr>
              <p:nvPr/>
            </p:nvSpPr>
            <p:spPr bwMode="auto">
              <a:xfrm>
                <a:off x="4443" y="3198"/>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7" name="Line 393"/>
              <p:cNvSpPr>
                <a:spLocks noChangeShapeType="1"/>
              </p:cNvSpPr>
              <p:nvPr/>
            </p:nvSpPr>
            <p:spPr bwMode="auto">
              <a:xfrm>
                <a:off x="4443" y="3214"/>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8" name="Line 394"/>
              <p:cNvSpPr>
                <a:spLocks noChangeShapeType="1"/>
              </p:cNvSpPr>
              <p:nvPr/>
            </p:nvSpPr>
            <p:spPr bwMode="auto">
              <a:xfrm>
                <a:off x="4443" y="3227"/>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9" name="Line 395"/>
              <p:cNvSpPr>
                <a:spLocks noChangeShapeType="1"/>
              </p:cNvSpPr>
              <p:nvPr/>
            </p:nvSpPr>
            <p:spPr bwMode="auto">
              <a:xfrm>
                <a:off x="4443" y="3243"/>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0" name="Line 396"/>
              <p:cNvSpPr>
                <a:spLocks noChangeShapeType="1"/>
              </p:cNvSpPr>
              <p:nvPr/>
            </p:nvSpPr>
            <p:spPr bwMode="auto">
              <a:xfrm>
                <a:off x="4443" y="3259"/>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1" name="Line 397"/>
              <p:cNvSpPr>
                <a:spLocks noChangeShapeType="1"/>
              </p:cNvSpPr>
              <p:nvPr/>
            </p:nvSpPr>
            <p:spPr bwMode="auto">
              <a:xfrm>
                <a:off x="4443" y="3274"/>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2" name="Line 398"/>
              <p:cNvSpPr>
                <a:spLocks noChangeShapeType="1"/>
              </p:cNvSpPr>
              <p:nvPr/>
            </p:nvSpPr>
            <p:spPr bwMode="auto">
              <a:xfrm>
                <a:off x="4443" y="3289"/>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3" name="Line 399"/>
              <p:cNvSpPr>
                <a:spLocks noChangeShapeType="1"/>
              </p:cNvSpPr>
              <p:nvPr/>
            </p:nvSpPr>
            <p:spPr bwMode="auto">
              <a:xfrm>
                <a:off x="4443" y="3304"/>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4" name="Rectangle 400"/>
              <p:cNvSpPr>
                <a:spLocks noChangeArrowheads="1"/>
              </p:cNvSpPr>
              <p:nvPr/>
            </p:nvSpPr>
            <p:spPr bwMode="auto">
              <a:xfrm>
                <a:off x="4434" y="3346"/>
                <a:ext cx="8"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45" name="Freeform 401"/>
              <p:cNvSpPr>
                <a:spLocks/>
              </p:cNvSpPr>
              <p:nvPr/>
            </p:nvSpPr>
            <p:spPr bwMode="auto">
              <a:xfrm>
                <a:off x="4442" y="3347"/>
                <a:ext cx="13" cy="17"/>
              </a:xfrm>
              <a:custGeom>
                <a:avLst/>
                <a:gdLst>
                  <a:gd name="T0" fmla="*/ 1 w 90"/>
                  <a:gd name="T1" fmla="*/ 2 h 118"/>
                  <a:gd name="T2" fmla="*/ 1 w 90"/>
                  <a:gd name="T3" fmla="*/ 0 h 118"/>
                  <a:gd name="T4" fmla="*/ 0 w 90"/>
                  <a:gd name="T5" fmla="*/ 0 h 118"/>
                  <a:gd name="T6" fmla="*/ 0 w 90"/>
                  <a:gd name="T7" fmla="*/ 0 h 118"/>
                  <a:gd name="T8" fmla="*/ 2 w 90"/>
                  <a:gd name="T9" fmla="*/ 0 h 118"/>
                  <a:gd name="T10" fmla="*/ 2 w 90"/>
                  <a:gd name="T11" fmla="*/ 2 h 118"/>
                  <a:gd name="T12" fmla="*/ 1 w 90"/>
                  <a:gd name="T13" fmla="*/ 2 h 118"/>
                  <a:gd name="T14" fmla="*/ 0 60000 65536"/>
                  <a:gd name="T15" fmla="*/ 0 60000 65536"/>
                  <a:gd name="T16" fmla="*/ 0 60000 65536"/>
                  <a:gd name="T17" fmla="*/ 0 60000 65536"/>
                  <a:gd name="T18" fmla="*/ 0 60000 65536"/>
                  <a:gd name="T19" fmla="*/ 0 60000 65536"/>
                  <a:gd name="T20" fmla="*/ 0 60000 65536"/>
                  <a:gd name="T21" fmla="*/ 0 w 90"/>
                  <a:gd name="T22" fmla="*/ 0 h 118"/>
                  <a:gd name="T23" fmla="*/ 90 w 90"/>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118">
                    <a:moveTo>
                      <a:pt x="28" y="118"/>
                    </a:moveTo>
                    <a:lnTo>
                      <a:pt x="28" y="16"/>
                    </a:lnTo>
                    <a:lnTo>
                      <a:pt x="0" y="16"/>
                    </a:lnTo>
                    <a:lnTo>
                      <a:pt x="0" y="0"/>
                    </a:lnTo>
                    <a:lnTo>
                      <a:pt x="90" y="0"/>
                    </a:lnTo>
                    <a:lnTo>
                      <a:pt x="90" y="118"/>
                    </a:lnTo>
                    <a:lnTo>
                      <a:pt x="28" y="118"/>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6" name="Freeform 402"/>
              <p:cNvSpPr>
                <a:spLocks/>
              </p:cNvSpPr>
              <p:nvPr/>
            </p:nvSpPr>
            <p:spPr bwMode="auto">
              <a:xfrm>
                <a:off x="4459" y="3145"/>
                <a:ext cx="17" cy="218"/>
              </a:xfrm>
              <a:custGeom>
                <a:avLst/>
                <a:gdLst>
                  <a:gd name="T0" fmla="*/ 0 w 116"/>
                  <a:gd name="T1" fmla="*/ 0 h 1527"/>
                  <a:gd name="T2" fmla="*/ 2 w 116"/>
                  <a:gd name="T3" fmla="*/ 1 h 1527"/>
                  <a:gd name="T4" fmla="*/ 2 w 116"/>
                  <a:gd name="T5" fmla="*/ 31 h 1527"/>
                  <a:gd name="T6" fmla="*/ 0 w 116"/>
                  <a:gd name="T7" fmla="*/ 31 h 1527"/>
                  <a:gd name="T8" fmla="*/ 0 w 116"/>
                  <a:gd name="T9" fmla="*/ 0 h 1527"/>
                  <a:gd name="T10" fmla="*/ 0 60000 65536"/>
                  <a:gd name="T11" fmla="*/ 0 60000 65536"/>
                  <a:gd name="T12" fmla="*/ 0 60000 65536"/>
                  <a:gd name="T13" fmla="*/ 0 60000 65536"/>
                  <a:gd name="T14" fmla="*/ 0 60000 65536"/>
                  <a:gd name="T15" fmla="*/ 0 w 116"/>
                  <a:gd name="T16" fmla="*/ 0 h 1527"/>
                  <a:gd name="T17" fmla="*/ 116 w 116"/>
                  <a:gd name="T18" fmla="*/ 1527 h 1527"/>
                </a:gdLst>
                <a:ahLst/>
                <a:cxnLst>
                  <a:cxn ang="T10">
                    <a:pos x="T0" y="T1"/>
                  </a:cxn>
                  <a:cxn ang="T11">
                    <a:pos x="T2" y="T3"/>
                  </a:cxn>
                  <a:cxn ang="T12">
                    <a:pos x="T4" y="T5"/>
                  </a:cxn>
                  <a:cxn ang="T13">
                    <a:pos x="T6" y="T7"/>
                  </a:cxn>
                  <a:cxn ang="T14">
                    <a:pos x="T8" y="T9"/>
                  </a:cxn>
                </a:cxnLst>
                <a:rect l="T15" t="T16" r="T17" b="T18"/>
                <a:pathLst>
                  <a:path w="116" h="1527">
                    <a:moveTo>
                      <a:pt x="0" y="0"/>
                    </a:moveTo>
                    <a:lnTo>
                      <a:pt x="116" y="66"/>
                    </a:lnTo>
                    <a:lnTo>
                      <a:pt x="116" y="1527"/>
                    </a:lnTo>
                    <a:lnTo>
                      <a:pt x="0" y="1527"/>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7" name="Rectangle 403"/>
              <p:cNvSpPr>
                <a:spLocks noChangeArrowheads="1"/>
              </p:cNvSpPr>
              <p:nvPr/>
            </p:nvSpPr>
            <p:spPr bwMode="auto">
              <a:xfrm>
                <a:off x="4450" y="3147"/>
                <a:ext cx="1" cy="20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48" name="Freeform 404"/>
              <p:cNvSpPr>
                <a:spLocks/>
              </p:cNvSpPr>
              <p:nvPr/>
            </p:nvSpPr>
            <p:spPr bwMode="auto">
              <a:xfrm>
                <a:off x="4459" y="3149"/>
                <a:ext cx="17" cy="175"/>
              </a:xfrm>
              <a:custGeom>
                <a:avLst/>
                <a:gdLst>
                  <a:gd name="T0" fmla="*/ 2 w 118"/>
                  <a:gd name="T1" fmla="*/ 1 h 1223"/>
                  <a:gd name="T2" fmla="*/ 0 w 118"/>
                  <a:gd name="T3" fmla="*/ 0 h 1223"/>
                  <a:gd name="T4" fmla="*/ 0 w 118"/>
                  <a:gd name="T5" fmla="*/ 25 h 1223"/>
                  <a:gd name="T6" fmla="*/ 2 w 118"/>
                  <a:gd name="T7" fmla="*/ 25 h 1223"/>
                  <a:gd name="T8" fmla="*/ 2 w 118"/>
                  <a:gd name="T9" fmla="*/ 1 h 1223"/>
                  <a:gd name="T10" fmla="*/ 0 60000 65536"/>
                  <a:gd name="T11" fmla="*/ 0 60000 65536"/>
                  <a:gd name="T12" fmla="*/ 0 60000 65536"/>
                  <a:gd name="T13" fmla="*/ 0 60000 65536"/>
                  <a:gd name="T14" fmla="*/ 0 60000 65536"/>
                  <a:gd name="T15" fmla="*/ 0 w 118"/>
                  <a:gd name="T16" fmla="*/ 0 h 1223"/>
                  <a:gd name="T17" fmla="*/ 118 w 118"/>
                  <a:gd name="T18" fmla="*/ 1223 h 1223"/>
                </a:gdLst>
                <a:ahLst/>
                <a:cxnLst>
                  <a:cxn ang="T10">
                    <a:pos x="T0" y="T1"/>
                  </a:cxn>
                  <a:cxn ang="T11">
                    <a:pos x="T2" y="T3"/>
                  </a:cxn>
                  <a:cxn ang="T12">
                    <a:pos x="T4" y="T5"/>
                  </a:cxn>
                  <a:cxn ang="T13">
                    <a:pos x="T6" y="T7"/>
                  </a:cxn>
                  <a:cxn ang="T14">
                    <a:pos x="T8" y="T9"/>
                  </a:cxn>
                </a:cxnLst>
                <a:rect l="T15" t="T16" r="T17" b="T18"/>
                <a:pathLst>
                  <a:path w="118" h="1223">
                    <a:moveTo>
                      <a:pt x="118" y="71"/>
                    </a:moveTo>
                    <a:lnTo>
                      <a:pt x="0" y="0"/>
                    </a:lnTo>
                    <a:lnTo>
                      <a:pt x="0" y="1223"/>
                    </a:lnTo>
                    <a:lnTo>
                      <a:pt x="118" y="1223"/>
                    </a:lnTo>
                    <a:lnTo>
                      <a:pt x="118" y="71"/>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9" name="Freeform 405"/>
              <p:cNvSpPr>
                <a:spLocks/>
              </p:cNvSpPr>
              <p:nvPr/>
            </p:nvSpPr>
            <p:spPr bwMode="auto">
              <a:xfrm>
                <a:off x="4465" y="3159"/>
                <a:ext cx="11" cy="160"/>
              </a:xfrm>
              <a:custGeom>
                <a:avLst/>
                <a:gdLst>
                  <a:gd name="T0" fmla="*/ 0 w 77"/>
                  <a:gd name="T1" fmla="*/ 0 h 1118"/>
                  <a:gd name="T2" fmla="*/ 0 w 77"/>
                  <a:gd name="T3" fmla="*/ 23 h 1118"/>
                  <a:gd name="T4" fmla="*/ 2 w 77"/>
                  <a:gd name="T5" fmla="*/ 23 h 1118"/>
                  <a:gd name="T6" fmla="*/ 2 w 77"/>
                  <a:gd name="T7" fmla="*/ 1 h 1118"/>
                  <a:gd name="T8" fmla="*/ 0 w 77"/>
                  <a:gd name="T9" fmla="*/ 0 h 1118"/>
                  <a:gd name="T10" fmla="*/ 0 60000 65536"/>
                  <a:gd name="T11" fmla="*/ 0 60000 65536"/>
                  <a:gd name="T12" fmla="*/ 0 60000 65536"/>
                  <a:gd name="T13" fmla="*/ 0 60000 65536"/>
                  <a:gd name="T14" fmla="*/ 0 60000 65536"/>
                  <a:gd name="T15" fmla="*/ 0 w 77"/>
                  <a:gd name="T16" fmla="*/ 0 h 1118"/>
                  <a:gd name="T17" fmla="*/ 77 w 77"/>
                  <a:gd name="T18" fmla="*/ 1118 h 1118"/>
                </a:gdLst>
                <a:ahLst/>
                <a:cxnLst>
                  <a:cxn ang="T10">
                    <a:pos x="T0" y="T1"/>
                  </a:cxn>
                  <a:cxn ang="T11">
                    <a:pos x="T2" y="T3"/>
                  </a:cxn>
                  <a:cxn ang="T12">
                    <a:pos x="T4" y="T5"/>
                  </a:cxn>
                  <a:cxn ang="T13">
                    <a:pos x="T6" y="T7"/>
                  </a:cxn>
                  <a:cxn ang="T14">
                    <a:pos x="T8" y="T9"/>
                  </a:cxn>
                </a:cxnLst>
                <a:rect l="T15" t="T16" r="T17" b="T18"/>
                <a:pathLst>
                  <a:path w="77" h="1118">
                    <a:moveTo>
                      <a:pt x="0" y="0"/>
                    </a:moveTo>
                    <a:lnTo>
                      <a:pt x="0" y="1118"/>
                    </a:lnTo>
                    <a:lnTo>
                      <a:pt x="77" y="1118"/>
                    </a:lnTo>
                    <a:lnTo>
                      <a:pt x="77" y="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50" name="Line 406"/>
              <p:cNvSpPr>
                <a:spLocks noChangeShapeType="1"/>
              </p:cNvSpPr>
              <p:nvPr/>
            </p:nvSpPr>
            <p:spPr bwMode="auto">
              <a:xfrm>
                <a:off x="4465" y="3174"/>
                <a:ext cx="11"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1" name="Line 407"/>
              <p:cNvSpPr>
                <a:spLocks noChangeShapeType="1"/>
              </p:cNvSpPr>
              <p:nvPr/>
            </p:nvSpPr>
            <p:spPr bwMode="auto">
              <a:xfrm>
                <a:off x="4464" y="3189"/>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2" name="Line 408"/>
              <p:cNvSpPr>
                <a:spLocks noChangeShapeType="1"/>
              </p:cNvSpPr>
              <p:nvPr/>
            </p:nvSpPr>
            <p:spPr bwMode="auto">
              <a:xfrm>
                <a:off x="4464" y="3203"/>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3" name="Line 409"/>
              <p:cNvSpPr>
                <a:spLocks noChangeShapeType="1"/>
              </p:cNvSpPr>
              <p:nvPr/>
            </p:nvSpPr>
            <p:spPr bwMode="auto">
              <a:xfrm>
                <a:off x="4464" y="3218"/>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4" name="Line 410"/>
              <p:cNvSpPr>
                <a:spLocks noChangeShapeType="1"/>
              </p:cNvSpPr>
              <p:nvPr/>
            </p:nvSpPr>
            <p:spPr bwMode="auto">
              <a:xfrm>
                <a:off x="4464" y="3231"/>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5" name="Line 411"/>
              <p:cNvSpPr>
                <a:spLocks noChangeShapeType="1"/>
              </p:cNvSpPr>
              <p:nvPr/>
            </p:nvSpPr>
            <p:spPr bwMode="auto">
              <a:xfrm>
                <a:off x="4464" y="3247"/>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6" name="Line 412"/>
              <p:cNvSpPr>
                <a:spLocks noChangeShapeType="1"/>
              </p:cNvSpPr>
              <p:nvPr/>
            </p:nvSpPr>
            <p:spPr bwMode="auto">
              <a:xfrm>
                <a:off x="4464" y="3262"/>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7" name="Line 413"/>
              <p:cNvSpPr>
                <a:spLocks noChangeShapeType="1"/>
              </p:cNvSpPr>
              <p:nvPr/>
            </p:nvSpPr>
            <p:spPr bwMode="auto">
              <a:xfrm>
                <a:off x="4464" y="3276"/>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8" name="Line 414"/>
              <p:cNvSpPr>
                <a:spLocks noChangeShapeType="1"/>
              </p:cNvSpPr>
              <p:nvPr/>
            </p:nvSpPr>
            <p:spPr bwMode="auto">
              <a:xfrm>
                <a:off x="4464" y="3291"/>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9" name="Line 415"/>
              <p:cNvSpPr>
                <a:spLocks noChangeShapeType="1"/>
              </p:cNvSpPr>
              <p:nvPr/>
            </p:nvSpPr>
            <p:spPr bwMode="auto">
              <a:xfrm>
                <a:off x="4464" y="3306"/>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0" name="Freeform 416"/>
              <p:cNvSpPr>
                <a:spLocks/>
              </p:cNvSpPr>
              <p:nvPr/>
            </p:nvSpPr>
            <p:spPr bwMode="auto">
              <a:xfrm>
                <a:off x="4479" y="3151"/>
                <a:ext cx="12" cy="211"/>
              </a:xfrm>
              <a:custGeom>
                <a:avLst/>
                <a:gdLst>
                  <a:gd name="T0" fmla="*/ 0 w 84"/>
                  <a:gd name="T1" fmla="*/ 0 h 1476"/>
                  <a:gd name="T2" fmla="*/ 2 w 84"/>
                  <a:gd name="T3" fmla="*/ 1 h 1476"/>
                  <a:gd name="T4" fmla="*/ 2 w 84"/>
                  <a:gd name="T5" fmla="*/ 30 h 1476"/>
                  <a:gd name="T6" fmla="*/ 0 w 84"/>
                  <a:gd name="T7" fmla="*/ 30 h 1476"/>
                  <a:gd name="T8" fmla="*/ 0 w 84"/>
                  <a:gd name="T9" fmla="*/ 0 h 1476"/>
                  <a:gd name="T10" fmla="*/ 0 60000 65536"/>
                  <a:gd name="T11" fmla="*/ 0 60000 65536"/>
                  <a:gd name="T12" fmla="*/ 0 60000 65536"/>
                  <a:gd name="T13" fmla="*/ 0 60000 65536"/>
                  <a:gd name="T14" fmla="*/ 0 60000 65536"/>
                  <a:gd name="T15" fmla="*/ 0 w 84"/>
                  <a:gd name="T16" fmla="*/ 0 h 1476"/>
                  <a:gd name="T17" fmla="*/ 84 w 84"/>
                  <a:gd name="T18" fmla="*/ 1476 h 1476"/>
                </a:gdLst>
                <a:ahLst/>
                <a:cxnLst>
                  <a:cxn ang="T10">
                    <a:pos x="T0" y="T1"/>
                  </a:cxn>
                  <a:cxn ang="T11">
                    <a:pos x="T2" y="T3"/>
                  </a:cxn>
                  <a:cxn ang="T12">
                    <a:pos x="T4" y="T5"/>
                  </a:cxn>
                  <a:cxn ang="T13">
                    <a:pos x="T6" y="T7"/>
                  </a:cxn>
                  <a:cxn ang="T14">
                    <a:pos x="T8" y="T9"/>
                  </a:cxn>
                </a:cxnLst>
                <a:rect l="T15" t="T16" r="T17" b="T18"/>
                <a:pathLst>
                  <a:path w="84" h="1476">
                    <a:moveTo>
                      <a:pt x="0" y="0"/>
                    </a:moveTo>
                    <a:lnTo>
                      <a:pt x="84" y="64"/>
                    </a:lnTo>
                    <a:lnTo>
                      <a:pt x="84" y="1476"/>
                    </a:lnTo>
                    <a:lnTo>
                      <a:pt x="0" y="147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1" name="Rectangle 417"/>
              <p:cNvSpPr>
                <a:spLocks noChangeArrowheads="1"/>
              </p:cNvSpPr>
              <p:nvPr/>
            </p:nvSpPr>
            <p:spPr bwMode="auto">
              <a:xfrm>
                <a:off x="4474" y="3147"/>
                <a:ext cx="1" cy="20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62" name="Freeform 418"/>
              <p:cNvSpPr>
                <a:spLocks/>
              </p:cNvSpPr>
              <p:nvPr/>
            </p:nvSpPr>
            <p:spPr bwMode="auto">
              <a:xfrm>
                <a:off x="4479" y="3155"/>
                <a:ext cx="12" cy="168"/>
              </a:xfrm>
              <a:custGeom>
                <a:avLst/>
                <a:gdLst>
                  <a:gd name="T0" fmla="*/ 2 w 84"/>
                  <a:gd name="T1" fmla="*/ 1 h 1178"/>
                  <a:gd name="T2" fmla="*/ 0 w 84"/>
                  <a:gd name="T3" fmla="*/ 0 h 1178"/>
                  <a:gd name="T4" fmla="*/ 0 w 84"/>
                  <a:gd name="T5" fmla="*/ 24 h 1178"/>
                  <a:gd name="T6" fmla="*/ 2 w 84"/>
                  <a:gd name="T7" fmla="*/ 24 h 1178"/>
                  <a:gd name="T8" fmla="*/ 2 w 84"/>
                  <a:gd name="T9" fmla="*/ 1 h 1178"/>
                  <a:gd name="T10" fmla="*/ 0 60000 65536"/>
                  <a:gd name="T11" fmla="*/ 0 60000 65536"/>
                  <a:gd name="T12" fmla="*/ 0 60000 65536"/>
                  <a:gd name="T13" fmla="*/ 0 60000 65536"/>
                  <a:gd name="T14" fmla="*/ 0 60000 65536"/>
                  <a:gd name="T15" fmla="*/ 0 w 84"/>
                  <a:gd name="T16" fmla="*/ 0 h 1178"/>
                  <a:gd name="T17" fmla="*/ 84 w 84"/>
                  <a:gd name="T18" fmla="*/ 1178 h 1178"/>
                </a:gdLst>
                <a:ahLst/>
                <a:cxnLst>
                  <a:cxn ang="T10">
                    <a:pos x="T0" y="T1"/>
                  </a:cxn>
                  <a:cxn ang="T11">
                    <a:pos x="T2" y="T3"/>
                  </a:cxn>
                  <a:cxn ang="T12">
                    <a:pos x="T4" y="T5"/>
                  </a:cxn>
                  <a:cxn ang="T13">
                    <a:pos x="T6" y="T7"/>
                  </a:cxn>
                  <a:cxn ang="T14">
                    <a:pos x="T8" y="T9"/>
                  </a:cxn>
                </a:cxnLst>
                <a:rect l="T15" t="T16" r="T17" b="T18"/>
                <a:pathLst>
                  <a:path w="84" h="1178">
                    <a:moveTo>
                      <a:pt x="84" y="69"/>
                    </a:moveTo>
                    <a:lnTo>
                      <a:pt x="0" y="0"/>
                    </a:lnTo>
                    <a:lnTo>
                      <a:pt x="0" y="1178"/>
                    </a:lnTo>
                    <a:lnTo>
                      <a:pt x="84" y="1178"/>
                    </a:lnTo>
                    <a:lnTo>
                      <a:pt x="84" y="69"/>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3" name="Freeform 419"/>
              <p:cNvSpPr>
                <a:spLocks/>
              </p:cNvSpPr>
              <p:nvPr/>
            </p:nvSpPr>
            <p:spPr bwMode="auto">
              <a:xfrm>
                <a:off x="4483" y="3164"/>
                <a:ext cx="8" cy="154"/>
              </a:xfrm>
              <a:custGeom>
                <a:avLst/>
                <a:gdLst>
                  <a:gd name="T0" fmla="*/ 0 w 55"/>
                  <a:gd name="T1" fmla="*/ 0 h 1076"/>
                  <a:gd name="T2" fmla="*/ 0 w 55"/>
                  <a:gd name="T3" fmla="*/ 22 h 1076"/>
                  <a:gd name="T4" fmla="*/ 1 w 55"/>
                  <a:gd name="T5" fmla="*/ 22 h 1076"/>
                  <a:gd name="T6" fmla="*/ 1 w 55"/>
                  <a:gd name="T7" fmla="*/ 1 h 1076"/>
                  <a:gd name="T8" fmla="*/ 0 w 55"/>
                  <a:gd name="T9" fmla="*/ 0 h 1076"/>
                  <a:gd name="T10" fmla="*/ 0 60000 65536"/>
                  <a:gd name="T11" fmla="*/ 0 60000 65536"/>
                  <a:gd name="T12" fmla="*/ 0 60000 65536"/>
                  <a:gd name="T13" fmla="*/ 0 60000 65536"/>
                  <a:gd name="T14" fmla="*/ 0 60000 65536"/>
                  <a:gd name="T15" fmla="*/ 0 w 55"/>
                  <a:gd name="T16" fmla="*/ 0 h 1076"/>
                  <a:gd name="T17" fmla="*/ 55 w 55"/>
                  <a:gd name="T18" fmla="*/ 1076 h 1076"/>
                </a:gdLst>
                <a:ahLst/>
                <a:cxnLst>
                  <a:cxn ang="T10">
                    <a:pos x="T0" y="T1"/>
                  </a:cxn>
                  <a:cxn ang="T11">
                    <a:pos x="T2" y="T3"/>
                  </a:cxn>
                  <a:cxn ang="T12">
                    <a:pos x="T4" y="T5"/>
                  </a:cxn>
                  <a:cxn ang="T13">
                    <a:pos x="T6" y="T7"/>
                  </a:cxn>
                  <a:cxn ang="T14">
                    <a:pos x="T8" y="T9"/>
                  </a:cxn>
                </a:cxnLst>
                <a:rect l="T15" t="T16" r="T17" b="T18"/>
                <a:pathLst>
                  <a:path w="55" h="1076">
                    <a:moveTo>
                      <a:pt x="0" y="0"/>
                    </a:moveTo>
                    <a:lnTo>
                      <a:pt x="0" y="1076"/>
                    </a:lnTo>
                    <a:lnTo>
                      <a:pt x="55" y="1076"/>
                    </a:lnTo>
                    <a:lnTo>
                      <a:pt x="55" y="3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4" name="Line 420"/>
              <p:cNvSpPr>
                <a:spLocks noChangeShapeType="1"/>
              </p:cNvSpPr>
              <p:nvPr/>
            </p:nvSpPr>
            <p:spPr bwMode="auto">
              <a:xfrm>
                <a:off x="4482" y="3179"/>
                <a:ext cx="8"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5" name="Line 421"/>
              <p:cNvSpPr>
                <a:spLocks noChangeShapeType="1"/>
              </p:cNvSpPr>
              <p:nvPr/>
            </p:nvSpPr>
            <p:spPr bwMode="auto">
              <a:xfrm>
                <a:off x="4481" y="3194"/>
                <a:ext cx="9"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6" name="Line 422"/>
              <p:cNvSpPr>
                <a:spLocks noChangeShapeType="1"/>
              </p:cNvSpPr>
              <p:nvPr/>
            </p:nvSpPr>
            <p:spPr bwMode="auto">
              <a:xfrm>
                <a:off x="4480" y="3207"/>
                <a:ext cx="10"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7" name="Line 423"/>
              <p:cNvSpPr>
                <a:spLocks noChangeShapeType="1"/>
              </p:cNvSpPr>
              <p:nvPr/>
            </p:nvSpPr>
            <p:spPr bwMode="auto">
              <a:xfrm>
                <a:off x="4481" y="3222"/>
                <a:ext cx="9"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8" name="Line 424"/>
              <p:cNvSpPr>
                <a:spLocks noChangeShapeType="1"/>
              </p:cNvSpPr>
              <p:nvPr/>
            </p:nvSpPr>
            <p:spPr bwMode="auto">
              <a:xfrm>
                <a:off x="4482" y="3235"/>
                <a:ext cx="8"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9" name="Line 425"/>
              <p:cNvSpPr>
                <a:spLocks noChangeShapeType="1"/>
              </p:cNvSpPr>
              <p:nvPr/>
            </p:nvSpPr>
            <p:spPr bwMode="auto">
              <a:xfrm>
                <a:off x="4480" y="3250"/>
                <a:ext cx="10"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0" name="Line 426"/>
              <p:cNvSpPr>
                <a:spLocks noChangeShapeType="1"/>
              </p:cNvSpPr>
              <p:nvPr/>
            </p:nvSpPr>
            <p:spPr bwMode="auto">
              <a:xfrm>
                <a:off x="4480" y="3264"/>
                <a:ext cx="10"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1" name="Line 427"/>
              <p:cNvSpPr>
                <a:spLocks noChangeShapeType="1"/>
              </p:cNvSpPr>
              <p:nvPr/>
            </p:nvSpPr>
            <p:spPr bwMode="auto">
              <a:xfrm>
                <a:off x="4480" y="3279"/>
                <a:ext cx="10"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2" name="Line 428"/>
              <p:cNvSpPr>
                <a:spLocks noChangeShapeType="1"/>
              </p:cNvSpPr>
              <p:nvPr/>
            </p:nvSpPr>
            <p:spPr bwMode="auto">
              <a:xfrm>
                <a:off x="4481" y="3293"/>
                <a:ext cx="9"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3" name="Line 429"/>
              <p:cNvSpPr>
                <a:spLocks noChangeShapeType="1"/>
              </p:cNvSpPr>
              <p:nvPr/>
            </p:nvSpPr>
            <p:spPr bwMode="auto">
              <a:xfrm>
                <a:off x="4482" y="3307"/>
                <a:ext cx="8"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4" name="Freeform 430"/>
              <p:cNvSpPr>
                <a:spLocks/>
              </p:cNvSpPr>
              <p:nvPr/>
            </p:nvSpPr>
            <p:spPr bwMode="auto">
              <a:xfrm>
                <a:off x="4149" y="3051"/>
                <a:ext cx="37" cy="318"/>
              </a:xfrm>
              <a:custGeom>
                <a:avLst/>
                <a:gdLst>
                  <a:gd name="T0" fmla="*/ 5 w 257"/>
                  <a:gd name="T1" fmla="*/ 0 h 2225"/>
                  <a:gd name="T2" fmla="*/ 5 w 257"/>
                  <a:gd name="T3" fmla="*/ 45 h 2225"/>
                  <a:gd name="T4" fmla="*/ 0 w 257"/>
                  <a:gd name="T5" fmla="*/ 45 h 2225"/>
                  <a:gd name="T6" fmla="*/ 0 w 257"/>
                  <a:gd name="T7" fmla="*/ 3 h 2225"/>
                  <a:gd name="T8" fmla="*/ 5 w 257"/>
                  <a:gd name="T9" fmla="*/ 0 h 2225"/>
                  <a:gd name="T10" fmla="*/ 0 60000 65536"/>
                  <a:gd name="T11" fmla="*/ 0 60000 65536"/>
                  <a:gd name="T12" fmla="*/ 0 60000 65536"/>
                  <a:gd name="T13" fmla="*/ 0 60000 65536"/>
                  <a:gd name="T14" fmla="*/ 0 60000 65536"/>
                  <a:gd name="T15" fmla="*/ 0 w 257"/>
                  <a:gd name="T16" fmla="*/ 0 h 2225"/>
                  <a:gd name="T17" fmla="*/ 257 w 257"/>
                  <a:gd name="T18" fmla="*/ 2225 h 2225"/>
                </a:gdLst>
                <a:ahLst/>
                <a:cxnLst>
                  <a:cxn ang="T10">
                    <a:pos x="T0" y="T1"/>
                  </a:cxn>
                  <a:cxn ang="T11">
                    <a:pos x="T2" y="T3"/>
                  </a:cxn>
                  <a:cxn ang="T12">
                    <a:pos x="T4" y="T5"/>
                  </a:cxn>
                  <a:cxn ang="T13">
                    <a:pos x="T6" y="T7"/>
                  </a:cxn>
                  <a:cxn ang="T14">
                    <a:pos x="T8" y="T9"/>
                  </a:cxn>
                </a:cxnLst>
                <a:rect l="T15" t="T16" r="T17" b="T18"/>
                <a:pathLst>
                  <a:path w="257" h="2225">
                    <a:moveTo>
                      <a:pt x="257" y="0"/>
                    </a:moveTo>
                    <a:lnTo>
                      <a:pt x="257" y="2225"/>
                    </a:lnTo>
                    <a:lnTo>
                      <a:pt x="0" y="2225"/>
                    </a:lnTo>
                    <a:lnTo>
                      <a:pt x="0" y="163"/>
                    </a:lnTo>
                    <a:lnTo>
                      <a:pt x="257"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5038" name="Freeform 431"/>
            <p:cNvSpPr>
              <a:spLocks/>
            </p:cNvSpPr>
            <p:nvPr/>
          </p:nvSpPr>
          <p:spPr bwMode="auto">
            <a:xfrm>
              <a:off x="4105" y="3075"/>
              <a:ext cx="15" cy="253"/>
            </a:xfrm>
            <a:custGeom>
              <a:avLst/>
              <a:gdLst>
                <a:gd name="T0" fmla="*/ 2 w 104"/>
                <a:gd name="T1" fmla="*/ 0 h 1772"/>
                <a:gd name="T2" fmla="*/ 2 w 104"/>
                <a:gd name="T3" fmla="*/ 36 h 1772"/>
                <a:gd name="T4" fmla="*/ 0 w 104"/>
                <a:gd name="T5" fmla="*/ 36 h 1772"/>
                <a:gd name="T6" fmla="*/ 0 w 104"/>
                <a:gd name="T7" fmla="*/ 2 h 1772"/>
                <a:gd name="T8" fmla="*/ 2 w 104"/>
                <a:gd name="T9" fmla="*/ 0 h 1772"/>
                <a:gd name="T10" fmla="*/ 0 60000 65536"/>
                <a:gd name="T11" fmla="*/ 0 60000 65536"/>
                <a:gd name="T12" fmla="*/ 0 60000 65536"/>
                <a:gd name="T13" fmla="*/ 0 60000 65536"/>
                <a:gd name="T14" fmla="*/ 0 60000 65536"/>
                <a:gd name="T15" fmla="*/ 0 w 104"/>
                <a:gd name="T16" fmla="*/ 0 h 1772"/>
                <a:gd name="T17" fmla="*/ 104 w 104"/>
                <a:gd name="T18" fmla="*/ 1772 h 1772"/>
              </a:gdLst>
              <a:ahLst/>
              <a:cxnLst>
                <a:cxn ang="T10">
                  <a:pos x="T0" y="T1"/>
                </a:cxn>
                <a:cxn ang="T11">
                  <a:pos x="T2" y="T3"/>
                </a:cxn>
                <a:cxn ang="T12">
                  <a:pos x="T4" y="T5"/>
                </a:cxn>
                <a:cxn ang="T13">
                  <a:pos x="T6" y="T7"/>
                </a:cxn>
                <a:cxn ang="T14">
                  <a:pos x="T8" y="T9"/>
                </a:cxn>
              </a:cxnLst>
              <a:rect l="T15" t="T16" r="T17" b="T18"/>
              <a:pathLst>
                <a:path w="104" h="1772">
                  <a:moveTo>
                    <a:pt x="104" y="0"/>
                  </a:moveTo>
                  <a:lnTo>
                    <a:pt x="104" y="1772"/>
                  </a:lnTo>
                  <a:lnTo>
                    <a:pt x="0" y="1772"/>
                  </a:lnTo>
                  <a:lnTo>
                    <a:pt x="0" y="82"/>
                  </a:lnTo>
                  <a:lnTo>
                    <a:pt x="104" y="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39" name="Freeform 432"/>
            <p:cNvSpPr>
              <a:spLocks/>
            </p:cNvSpPr>
            <p:nvPr/>
          </p:nvSpPr>
          <p:spPr bwMode="auto">
            <a:xfrm>
              <a:off x="3995" y="3075"/>
              <a:ext cx="154" cy="294"/>
            </a:xfrm>
            <a:custGeom>
              <a:avLst/>
              <a:gdLst>
                <a:gd name="T0" fmla="*/ 22 w 1083"/>
                <a:gd name="T1" fmla="*/ 0 h 2058"/>
                <a:gd name="T2" fmla="*/ 22 w 1083"/>
                <a:gd name="T3" fmla="*/ 42 h 2058"/>
                <a:gd name="T4" fmla="*/ 0 w 1083"/>
                <a:gd name="T5" fmla="*/ 42 h 2058"/>
                <a:gd name="T6" fmla="*/ 0 w 1083"/>
                <a:gd name="T7" fmla="*/ 36 h 2058"/>
                <a:gd name="T8" fmla="*/ 18 w 1083"/>
                <a:gd name="T9" fmla="*/ 36 h 2058"/>
                <a:gd name="T10" fmla="*/ 18 w 1083"/>
                <a:gd name="T11" fmla="*/ 0 h 2058"/>
                <a:gd name="T12" fmla="*/ 22 w 1083"/>
                <a:gd name="T13" fmla="*/ 0 h 2058"/>
                <a:gd name="T14" fmla="*/ 0 60000 65536"/>
                <a:gd name="T15" fmla="*/ 0 60000 65536"/>
                <a:gd name="T16" fmla="*/ 0 60000 65536"/>
                <a:gd name="T17" fmla="*/ 0 60000 65536"/>
                <a:gd name="T18" fmla="*/ 0 60000 65536"/>
                <a:gd name="T19" fmla="*/ 0 60000 65536"/>
                <a:gd name="T20" fmla="*/ 0 60000 65536"/>
                <a:gd name="T21" fmla="*/ 0 w 1083"/>
                <a:gd name="T22" fmla="*/ 0 h 2058"/>
                <a:gd name="T23" fmla="*/ 1083 w 1083"/>
                <a:gd name="T24" fmla="*/ 2058 h 20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3" h="2058">
                  <a:moveTo>
                    <a:pt x="1083" y="0"/>
                  </a:moveTo>
                  <a:lnTo>
                    <a:pt x="1083" y="2058"/>
                  </a:lnTo>
                  <a:lnTo>
                    <a:pt x="0" y="2058"/>
                  </a:lnTo>
                  <a:lnTo>
                    <a:pt x="0" y="1772"/>
                  </a:lnTo>
                  <a:lnTo>
                    <a:pt x="876" y="1772"/>
                  </a:lnTo>
                  <a:lnTo>
                    <a:pt x="876" y="0"/>
                  </a:lnTo>
                  <a:lnTo>
                    <a:pt x="1083" y="0"/>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0" name="Freeform 433"/>
            <p:cNvSpPr>
              <a:spLocks/>
            </p:cNvSpPr>
            <p:nvPr/>
          </p:nvSpPr>
          <p:spPr bwMode="auto">
            <a:xfrm>
              <a:off x="4121" y="3314"/>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1" name="Freeform 434"/>
            <p:cNvSpPr>
              <a:spLocks/>
            </p:cNvSpPr>
            <p:nvPr/>
          </p:nvSpPr>
          <p:spPr bwMode="auto">
            <a:xfrm>
              <a:off x="4121" y="3297"/>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2" name="Freeform 435"/>
            <p:cNvSpPr>
              <a:spLocks/>
            </p:cNvSpPr>
            <p:nvPr/>
          </p:nvSpPr>
          <p:spPr bwMode="auto">
            <a:xfrm>
              <a:off x="4121" y="3279"/>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3" name="Freeform 436"/>
            <p:cNvSpPr>
              <a:spLocks/>
            </p:cNvSpPr>
            <p:nvPr/>
          </p:nvSpPr>
          <p:spPr bwMode="auto">
            <a:xfrm>
              <a:off x="4121" y="3262"/>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4" name="Freeform 437"/>
            <p:cNvSpPr>
              <a:spLocks/>
            </p:cNvSpPr>
            <p:nvPr/>
          </p:nvSpPr>
          <p:spPr bwMode="auto">
            <a:xfrm>
              <a:off x="4121" y="3244"/>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5" name="Freeform 438"/>
            <p:cNvSpPr>
              <a:spLocks/>
            </p:cNvSpPr>
            <p:nvPr/>
          </p:nvSpPr>
          <p:spPr bwMode="auto">
            <a:xfrm>
              <a:off x="4121" y="3226"/>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6" name="Freeform 439"/>
            <p:cNvSpPr>
              <a:spLocks/>
            </p:cNvSpPr>
            <p:nvPr/>
          </p:nvSpPr>
          <p:spPr bwMode="auto">
            <a:xfrm>
              <a:off x="4121" y="3208"/>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7" name="Freeform 440"/>
            <p:cNvSpPr>
              <a:spLocks/>
            </p:cNvSpPr>
            <p:nvPr/>
          </p:nvSpPr>
          <p:spPr bwMode="auto">
            <a:xfrm>
              <a:off x="4121" y="3191"/>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8" name="Freeform 441"/>
            <p:cNvSpPr>
              <a:spLocks/>
            </p:cNvSpPr>
            <p:nvPr/>
          </p:nvSpPr>
          <p:spPr bwMode="auto">
            <a:xfrm>
              <a:off x="4121" y="3173"/>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9" name="Freeform 442"/>
            <p:cNvSpPr>
              <a:spLocks/>
            </p:cNvSpPr>
            <p:nvPr/>
          </p:nvSpPr>
          <p:spPr bwMode="auto">
            <a:xfrm>
              <a:off x="4121" y="3156"/>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0" name="Freeform 443"/>
            <p:cNvSpPr>
              <a:spLocks/>
            </p:cNvSpPr>
            <p:nvPr/>
          </p:nvSpPr>
          <p:spPr bwMode="auto">
            <a:xfrm>
              <a:off x="4121" y="3138"/>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1" name="Freeform 444"/>
            <p:cNvSpPr>
              <a:spLocks/>
            </p:cNvSpPr>
            <p:nvPr/>
          </p:nvSpPr>
          <p:spPr bwMode="auto">
            <a:xfrm>
              <a:off x="4121" y="3121"/>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2" name="Freeform 445"/>
            <p:cNvSpPr>
              <a:spLocks/>
            </p:cNvSpPr>
            <p:nvPr/>
          </p:nvSpPr>
          <p:spPr bwMode="auto">
            <a:xfrm>
              <a:off x="4121" y="3103"/>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3" name="Freeform 446"/>
            <p:cNvSpPr>
              <a:spLocks/>
            </p:cNvSpPr>
            <p:nvPr/>
          </p:nvSpPr>
          <p:spPr bwMode="auto">
            <a:xfrm>
              <a:off x="4121" y="3085"/>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4" name="Freeform 447"/>
            <p:cNvSpPr>
              <a:spLocks/>
            </p:cNvSpPr>
            <p:nvPr/>
          </p:nvSpPr>
          <p:spPr bwMode="auto">
            <a:xfrm>
              <a:off x="3980" y="3328"/>
              <a:ext cx="15" cy="41"/>
            </a:xfrm>
            <a:custGeom>
              <a:avLst/>
              <a:gdLst>
                <a:gd name="T0" fmla="*/ 2 w 103"/>
                <a:gd name="T1" fmla="*/ 0 h 283"/>
                <a:gd name="T2" fmla="*/ 2 w 103"/>
                <a:gd name="T3" fmla="*/ 6 h 283"/>
                <a:gd name="T4" fmla="*/ 0 w 103"/>
                <a:gd name="T5" fmla="*/ 6 h 283"/>
                <a:gd name="T6" fmla="*/ 0 w 103"/>
                <a:gd name="T7" fmla="*/ 1 h 283"/>
                <a:gd name="T8" fmla="*/ 2 w 103"/>
                <a:gd name="T9" fmla="*/ 0 h 283"/>
                <a:gd name="T10" fmla="*/ 0 60000 65536"/>
                <a:gd name="T11" fmla="*/ 0 60000 65536"/>
                <a:gd name="T12" fmla="*/ 0 60000 65536"/>
                <a:gd name="T13" fmla="*/ 0 60000 65536"/>
                <a:gd name="T14" fmla="*/ 0 60000 65536"/>
                <a:gd name="T15" fmla="*/ 0 w 103"/>
                <a:gd name="T16" fmla="*/ 0 h 283"/>
                <a:gd name="T17" fmla="*/ 103 w 103"/>
                <a:gd name="T18" fmla="*/ 283 h 283"/>
              </a:gdLst>
              <a:ahLst/>
              <a:cxnLst>
                <a:cxn ang="T10">
                  <a:pos x="T0" y="T1"/>
                </a:cxn>
                <a:cxn ang="T11">
                  <a:pos x="T2" y="T3"/>
                </a:cxn>
                <a:cxn ang="T12">
                  <a:pos x="T4" y="T5"/>
                </a:cxn>
                <a:cxn ang="T13">
                  <a:pos x="T6" y="T7"/>
                </a:cxn>
                <a:cxn ang="T14">
                  <a:pos x="T8" y="T9"/>
                </a:cxn>
              </a:cxnLst>
              <a:rect l="T15" t="T16" r="T17" b="T18"/>
              <a:pathLst>
                <a:path w="103" h="283">
                  <a:moveTo>
                    <a:pt x="103" y="0"/>
                  </a:moveTo>
                  <a:lnTo>
                    <a:pt x="103" y="283"/>
                  </a:lnTo>
                  <a:lnTo>
                    <a:pt x="0" y="283"/>
                  </a:lnTo>
                  <a:lnTo>
                    <a:pt x="0" y="50"/>
                  </a:lnTo>
                  <a:lnTo>
                    <a:pt x="103" y="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5" name="Rectangle 448"/>
            <p:cNvSpPr>
              <a:spLocks noChangeArrowheads="1"/>
            </p:cNvSpPr>
            <p:nvPr/>
          </p:nvSpPr>
          <p:spPr bwMode="auto">
            <a:xfrm>
              <a:off x="411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6" name="Rectangle 449"/>
            <p:cNvSpPr>
              <a:spLocks noChangeArrowheads="1"/>
            </p:cNvSpPr>
            <p:nvPr/>
          </p:nvSpPr>
          <p:spPr bwMode="auto">
            <a:xfrm>
              <a:off x="410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7" name="Rectangle 450"/>
            <p:cNvSpPr>
              <a:spLocks noChangeArrowheads="1"/>
            </p:cNvSpPr>
            <p:nvPr/>
          </p:nvSpPr>
          <p:spPr bwMode="auto">
            <a:xfrm>
              <a:off x="4092"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8" name="Rectangle 451"/>
            <p:cNvSpPr>
              <a:spLocks noChangeArrowheads="1"/>
            </p:cNvSpPr>
            <p:nvPr/>
          </p:nvSpPr>
          <p:spPr bwMode="auto">
            <a:xfrm>
              <a:off x="4044"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9" name="Rectangle 452"/>
            <p:cNvSpPr>
              <a:spLocks noChangeArrowheads="1"/>
            </p:cNvSpPr>
            <p:nvPr/>
          </p:nvSpPr>
          <p:spPr bwMode="auto">
            <a:xfrm>
              <a:off x="403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0" name="Rectangle 453"/>
            <p:cNvSpPr>
              <a:spLocks noChangeArrowheads="1"/>
            </p:cNvSpPr>
            <p:nvPr/>
          </p:nvSpPr>
          <p:spPr bwMode="auto">
            <a:xfrm>
              <a:off x="402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1" name="Rectangle 454"/>
            <p:cNvSpPr>
              <a:spLocks noChangeArrowheads="1"/>
            </p:cNvSpPr>
            <p:nvPr/>
          </p:nvSpPr>
          <p:spPr bwMode="auto">
            <a:xfrm>
              <a:off x="4012"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2" name="Rectangle 455"/>
            <p:cNvSpPr>
              <a:spLocks noChangeArrowheads="1"/>
            </p:cNvSpPr>
            <p:nvPr/>
          </p:nvSpPr>
          <p:spPr bwMode="auto">
            <a:xfrm>
              <a:off x="399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3" name="Rectangle 456"/>
            <p:cNvSpPr>
              <a:spLocks noChangeArrowheads="1"/>
            </p:cNvSpPr>
            <p:nvPr/>
          </p:nvSpPr>
          <p:spPr bwMode="auto">
            <a:xfrm>
              <a:off x="407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4" name="Rectangle 457"/>
            <p:cNvSpPr>
              <a:spLocks noChangeArrowheads="1"/>
            </p:cNvSpPr>
            <p:nvPr/>
          </p:nvSpPr>
          <p:spPr bwMode="auto">
            <a:xfrm>
              <a:off x="4068"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5" name="Rectangle 458"/>
            <p:cNvSpPr>
              <a:spLocks noChangeArrowheads="1"/>
            </p:cNvSpPr>
            <p:nvPr/>
          </p:nvSpPr>
          <p:spPr bwMode="auto">
            <a:xfrm>
              <a:off x="406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6" name="Rectangle 459"/>
            <p:cNvSpPr>
              <a:spLocks noChangeArrowheads="1"/>
            </p:cNvSpPr>
            <p:nvPr/>
          </p:nvSpPr>
          <p:spPr bwMode="auto">
            <a:xfrm>
              <a:off x="4123" y="3346"/>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7" name="Rectangle 460"/>
            <p:cNvSpPr>
              <a:spLocks noChangeArrowheads="1"/>
            </p:cNvSpPr>
            <p:nvPr/>
          </p:nvSpPr>
          <p:spPr bwMode="auto">
            <a:xfrm>
              <a:off x="4123" y="3330"/>
              <a:ext cx="9"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8" name="Rectangle 461"/>
            <p:cNvSpPr>
              <a:spLocks noChangeArrowheads="1"/>
            </p:cNvSpPr>
            <p:nvPr/>
          </p:nvSpPr>
          <p:spPr bwMode="auto">
            <a:xfrm>
              <a:off x="4474" y="3147"/>
              <a:ext cx="1" cy="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9" name="Rectangle 462"/>
            <p:cNvSpPr>
              <a:spLocks noChangeArrowheads="1"/>
            </p:cNvSpPr>
            <p:nvPr/>
          </p:nvSpPr>
          <p:spPr bwMode="auto">
            <a:xfrm>
              <a:off x="4347" y="3107"/>
              <a:ext cx="1" cy="2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0" name="Freeform 463"/>
            <p:cNvSpPr>
              <a:spLocks/>
            </p:cNvSpPr>
            <p:nvPr/>
          </p:nvSpPr>
          <p:spPr bwMode="auto">
            <a:xfrm>
              <a:off x="3995" y="3361"/>
              <a:ext cx="536" cy="41"/>
            </a:xfrm>
            <a:custGeom>
              <a:avLst/>
              <a:gdLst>
                <a:gd name="T0" fmla="*/ 0 w 3755"/>
                <a:gd name="T1" fmla="*/ 1 h 284"/>
                <a:gd name="T2" fmla="*/ 27 w 3755"/>
                <a:gd name="T3" fmla="*/ 1 h 284"/>
                <a:gd name="T4" fmla="*/ 71 w 3755"/>
                <a:gd name="T5" fmla="*/ 0 h 284"/>
                <a:gd name="T6" fmla="*/ 77 w 3755"/>
                <a:gd name="T7" fmla="*/ 6 h 284"/>
                <a:gd name="T8" fmla="*/ 71 w 3755"/>
                <a:gd name="T9" fmla="*/ 6 h 284"/>
                <a:gd name="T10" fmla="*/ 67 w 3755"/>
                <a:gd name="T11" fmla="*/ 2 h 284"/>
                <a:gd name="T12" fmla="*/ 27 w 3755"/>
                <a:gd name="T13" fmla="*/ 3 h 284"/>
                <a:gd name="T14" fmla="*/ 2 w 3755"/>
                <a:gd name="T15" fmla="*/ 3 h 284"/>
                <a:gd name="T16" fmla="*/ 0 w 3755"/>
                <a:gd name="T17" fmla="*/ 1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55"/>
                <a:gd name="T28" fmla="*/ 0 h 284"/>
                <a:gd name="T29" fmla="*/ 3755 w 3755"/>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55" h="284">
                  <a:moveTo>
                    <a:pt x="0" y="48"/>
                  </a:moveTo>
                  <a:lnTo>
                    <a:pt x="1336" y="46"/>
                  </a:lnTo>
                  <a:lnTo>
                    <a:pt x="3472" y="0"/>
                  </a:lnTo>
                  <a:lnTo>
                    <a:pt x="3755" y="284"/>
                  </a:lnTo>
                  <a:lnTo>
                    <a:pt x="3480" y="281"/>
                  </a:lnTo>
                  <a:lnTo>
                    <a:pt x="3294" y="98"/>
                  </a:lnTo>
                  <a:lnTo>
                    <a:pt x="1336" y="137"/>
                  </a:lnTo>
                  <a:lnTo>
                    <a:pt x="100" y="137"/>
                  </a:lnTo>
                  <a:lnTo>
                    <a:pt x="0" y="4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1" name="Rectangle 464"/>
            <p:cNvSpPr>
              <a:spLocks noChangeArrowheads="1"/>
            </p:cNvSpPr>
            <p:nvPr/>
          </p:nvSpPr>
          <p:spPr bwMode="auto">
            <a:xfrm>
              <a:off x="4466" y="3338"/>
              <a:ext cx="16" cy="2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2" name="Freeform 465"/>
            <p:cNvSpPr>
              <a:spLocks/>
            </p:cNvSpPr>
            <p:nvPr/>
          </p:nvSpPr>
          <p:spPr bwMode="auto">
            <a:xfrm>
              <a:off x="4468" y="3337"/>
              <a:ext cx="18" cy="23"/>
            </a:xfrm>
            <a:custGeom>
              <a:avLst/>
              <a:gdLst>
                <a:gd name="T0" fmla="*/ 3 w 128"/>
                <a:gd name="T1" fmla="*/ 0 h 160"/>
                <a:gd name="T2" fmla="*/ 3 w 128"/>
                <a:gd name="T3" fmla="*/ 2 h 160"/>
                <a:gd name="T4" fmla="*/ 2 w 128"/>
                <a:gd name="T5" fmla="*/ 2 h 160"/>
                <a:gd name="T6" fmla="*/ 0 w 128"/>
                <a:gd name="T7" fmla="*/ 3 h 160"/>
                <a:gd name="T8" fmla="*/ 0 w 128"/>
                <a:gd name="T9" fmla="*/ 0 h 160"/>
                <a:gd name="T10" fmla="*/ 3 w 128"/>
                <a:gd name="T11" fmla="*/ 0 h 160"/>
                <a:gd name="T12" fmla="*/ 0 60000 65536"/>
                <a:gd name="T13" fmla="*/ 0 60000 65536"/>
                <a:gd name="T14" fmla="*/ 0 60000 65536"/>
                <a:gd name="T15" fmla="*/ 0 60000 65536"/>
                <a:gd name="T16" fmla="*/ 0 60000 65536"/>
                <a:gd name="T17" fmla="*/ 0 60000 65536"/>
                <a:gd name="T18" fmla="*/ 0 w 128"/>
                <a:gd name="T19" fmla="*/ 0 h 160"/>
                <a:gd name="T20" fmla="*/ 128 w 128"/>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128" h="160">
                  <a:moveTo>
                    <a:pt x="128" y="0"/>
                  </a:moveTo>
                  <a:lnTo>
                    <a:pt x="127" y="76"/>
                  </a:lnTo>
                  <a:lnTo>
                    <a:pt x="77" y="76"/>
                  </a:lnTo>
                  <a:lnTo>
                    <a:pt x="0" y="160"/>
                  </a:lnTo>
                  <a:lnTo>
                    <a:pt x="0" y="0"/>
                  </a:lnTo>
                  <a:lnTo>
                    <a:pt x="1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3" name="Freeform 466"/>
            <p:cNvSpPr>
              <a:spLocks/>
            </p:cNvSpPr>
            <p:nvPr/>
          </p:nvSpPr>
          <p:spPr bwMode="auto">
            <a:xfrm>
              <a:off x="4359" y="3329"/>
              <a:ext cx="179" cy="9"/>
            </a:xfrm>
            <a:custGeom>
              <a:avLst/>
              <a:gdLst>
                <a:gd name="T0" fmla="*/ 0 w 1251"/>
                <a:gd name="T1" fmla="*/ 0 h 64"/>
                <a:gd name="T2" fmla="*/ 14 w 1251"/>
                <a:gd name="T3" fmla="*/ 0 h 64"/>
                <a:gd name="T4" fmla="*/ 26 w 1251"/>
                <a:gd name="T5" fmla="*/ 1 h 64"/>
                <a:gd name="T6" fmla="*/ 26 w 1251"/>
                <a:gd name="T7" fmla="*/ 1 h 64"/>
                <a:gd name="T8" fmla="*/ 13 w 1251"/>
                <a:gd name="T9" fmla="*/ 1 h 64"/>
                <a:gd name="T10" fmla="*/ 0 w 1251"/>
                <a:gd name="T11" fmla="*/ 1 h 64"/>
                <a:gd name="T12" fmla="*/ 0 w 1251"/>
                <a:gd name="T13" fmla="*/ 0 h 64"/>
                <a:gd name="T14" fmla="*/ 0 60000 65536"/>
                <a:gd name="T15" fmla="*/ 0 60000 65536"/>
                <a:gd name="T16" fmla="*/ 0 60000 65536"/>
                <a:gd name="T17" fmla="*/ 0 60000 65536"/>
                <a:gd name="T18" fmla="*/ 0 60000 65536"/>
                <a:gd name="T19" fmla="*/ 0 60000 65536"/>
                <a:gd name="T20" fmla="*/ 0 60000 65536"/>
                <a:gd name="T21" fmla="*/ 0 w 1251"/>
                <a:gd name="T22" fmla="*/ 0 h 64"/>
                <a:gd name="T23" fmla="*/ 1251 w 1251"/>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1" h="64">
                  <a:moveTo>
                    <a:pt x="0" y="3"/>
                  </a:moveTo>
                  <a:lnTo>
                    <a:pt x="700" y="0"/>
                  </a:lnTo>
                  <a:lnTo>
                    <a:pt x="1251" y="26"/>
                  </a:lnTo>
                  <a:lnTo>
                    <a:pt x="1251" y="64"/>
                  </a:lnTo>
                  <a:lnTo>
                    <a:pt x="636" y="64"/>
                  </a:lnTo>
                  <a:lnTo>
                    <a:pt x="0" y="6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4" name="Freeform 467"/>
            <p:cNvSpPr>
              <a:spLocks/>
            </p:cNvSpPr>
            <p:nvPr/>
          </p:nvSpPr>
          <p:spPr bwMode="auto">
            <a:xfrm>
              <a:off x="4459" y="3330"/>
              <a:ext cx="79" cy="8"/>
            </a:xfrm>
            <a:custGeom>
              <a:avLst/>
              <a:gdLst>
                <a:gd name="T0" fmla="*/ 0 w 552"/>
                <a:gd name="T1" fmla="*/ 0 h 57"/>
                <a:gd name="T2" fmla="*/ 0 w 552"/>
                <a:gd name="T3" fmla="*/ 1 h 57"/>
                <a:gd name="T4" fmla="*/ 11 w 552"/>
                <a:gd name="T5" fmla="*/ 1 h 57"/>
                <a:gd name="T6" fmla="*/ 11 w 552"/>
                <a:gd name="T7" fmla="*/ 1 h 57"/>
                <a:gd name="T8" fmla="*/ 0 w 552"/>
                <a:gd name="T9" fmla="*/ 0 h 57"/>
                <a:gd name="T10" fmla="*/ 0 60000 65536"/>
                <a:gd name="T11" fmla="*/ 0 60000 65536"/>
                <a:gd name="T12" fmla="*/ 0 60000 65536"/>
                <a:gd name="T13" fmla="*/ 0 60000 65536"/>
                <a:gd name="T14" fmla="*/ 0 60000 65536"/>
                <a:gd name="T15" fmla="*/ 0 w 552"/>
                <a:gd name="T16" fmla="*/ 0 h 57"/>
                <a:gd name="T17" fmla="*/ 552 w 552"/>
                <a:gd name="T18" fmla="*/ 57 h 57"/>
              </a:gdLst>
              <a:ahLst/>
              <a:cxnLst>
                <a:cxn ang="T10">
                  <a:pos x="T0" y="T1"/>
                </a:cxn>
                <a:cxn ang="T11">
                  <a:pos x="T2" y="T3"/>
                </a:cxn>
                <a:cxn ang="T12">
                  <a:pos x="T4" y="T5"/>
                </a:cxn>
                <a:cxn ang="T13">
                  <a:pos x="T6" y="T7"/>
                </a:cxn>
                <a:cxn ang="T14">
                  <a:pos x="T8" y="T9"/>
                </a:cxn>
              </a:cxnLst>
              <a:rect l="T15" t="T16" r="T17" b="T18"/>
              <a:pathLst>
                <a:path w="552" h="57">
                  <a:moveTo>
                    <a:pt x="0" y="0"/>
                  </a:moveTo>
                  <a:lnTo>
                    <a:pt x="0" y="57"/>
                  </a:lnTo>
                  <a:lnTo>
                    <a:pt x="552" y="57"/>
                  </a:lnTo>
                  <a:lnTo>
                    <a:pt x="552" y="26"/>
                  </a:lnTo>
                  <a:lnTo>
                    <a:pt x="0"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 name="Group 468"/>
          <p:cNvGrpSpPr>
            <a:grpSpLocks/>
          </p:cNvGrpSpPr>
          <p:nvPr/>
        </p:nvGrpSpPr>
        <p:grpSpPr bwMode="auto">
          <a:xfrm>
            <a:off x="6799263" y="2430463"/>
            <a:ext cx="1963737" cy="1884362"/>
            <a:chOff x="4283" y="1531"/>
            <a:chExt cx="1237" cy="1187"/>
          </a:xfrm>
        </p:grpSpPr>
        <p:sp>
          <p:nvSpPr>
            <p:cNvPr id="34917" name="AutoShape 469"/>
            <p:cNvSpPr>
              <a:spLocks noChangeArrowheads="1"/>
            </p:cNvSpPr>
            <p:nvPr/>
          </p:nvSpPr>
          <p:spPr bwMode="auto">
            <a:xfrm rot="733930">
              <a:off x="4795" y="1531"/>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4918" name="AutoShape 470"/>
            <p:cNvSpPr>
              <a:spLocks noChangeArrowheads="1"/>
            </p:cNvSpPr>
            <p:nvPr/>
          </p:nvSpPr>
          <p:spPr bwMode="auto">
            <a:xfrm rot="-1441978">
              <a:off x="5179" y="1699"/>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4919" name="Group 471"/>
            <p:cNvGrpSpPr>
              <a:grpSpLocks/>
            </p:cNvGrpSpPr>
            <p:nvPr/>
          </p:nvGrpSpPr>
          <p:grpSpPr bwMode="auto">
            <a:xfrm>
              <a:off x="4283" y="2013"/>
              <a:ext cx="1237" cy="705"/>
              <a:chOff x="4067" y="1941"/>
              <a:chExt cx="1237" cy="705"/>
            </a:xfrm>
          </p:grpSpPr>
          <p:grpSp>
            <p:nvGrpSpPr>
              <p:cNvPr id="34920" name="Group 472"/>
              <p:cNvGrpSpPr>
                <a:grpSpLocks/>
              </p:cNvGrpSpPr>
              <p:nvPr/>
            </p:nvGrpSpPr>
            <p:grpSpPr bwMode="auto">
              <a:xfrm>
                <a:off x="4791" y="1941"/>
                <a:ext cx="513" cy="705"/>
                <a:chOff x="4740" y="2034"/>
                <a:chExt cx="513" cy="705"/>
              </a:xfrm>
            </p:grpSpPr>
            <p:grpSp>
              <p:nvGrpSpPr>
                <p:cNvPr id="35025" name="Group 473"/>
                <p:cNvGrpSpPr>
                  <a:grpSpLocks/>
                </p:cNvGrpSpPr>
                <p:nvPr/>
              </p:nvGrpSpPr>
              <p:grpSpPr bwMode="auto">
                <a:xfrm>
                  <a:off x="4740" y="2034"/>
                  <a:ext cx="310" cy="405"/>
                  <a:chOff x="4740" y="2034"/>
                  <a:chExt cx="310" cy="405"/>
                </a:xfrm>
              </p:grpSpPr>
              <p:sp>
                <p:nvSpPr>
                  <p:cNvPr id="35034" name="AutoShape 474"/>
                  <p:cNvSpPr>
                    <a:spLocks noChangeArrowheads="1"/>
                  </p:cNvSpPr>
                  <p:nvPr/>
                </p:nvSpPr>
                <p:spPr bwMode="auto">
                  <a:xfrm>
                    <a:off x="4740" y="2034"/>
                    <a:ext cx="180" cy="15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7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5035" name="Rectangle 475"/>
                  <p:cNvSpPr>
                    <a:spLocks noChangeArrowheads="1"/>
                  </p:cNvSpPr>
                  <p:nvPr/>
                </p:nvSpPr>
                <p:spPr bwMode="auto">
                  <a:xfrm>
                    <a:off x="4875" y="2100"/>
                    <a:ext cx="44" cy="261"/>
                  </a:xfrm>
                  <a:prstGeom prst="rect">
                    <a:avLst/>
                  </a:pr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5036" name="AutoShape 476"/>
                  <p:cNvSpPr>
                    <a:spLocks noChangeArrowheads="1"/>
                  </p:cNvSpPr>
                  <p:nvPr/>
                </p:nvSpPr>
                <p:spPr bwMode="auto">
                  <a:xfrm rot="-8783902">
                    <a:off x="4870" y="2285"/>
                    <a:ext cx="180" cy="15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840 w 21600"/>
                      <a:gd name="T13" fmla="*/ 0 h 21600"/>
                      <a:gd name="T14" fmla="*/ 20760 w 21600"/>
                      <a:gd name="T15" fmla="*/ 8836 h 21600"/>
                    </a:gdLst>
                    <a:ahLst/>
                    <a:cxnLst>
                      <a:cxn ang="T8">
                        <a:pos x="T0" y="T1"/>
                      </a:cxn>
                      <a:cxn ang="T9">
                        <a:pos x="T2" y="T3"/>
                      </a:cxn>
                      <a:cxn ang="T10">
                        <a:pos x="T4" y="T5"/>
                      </a:cxn>
                      <a:cxn ang="T11">
                        <a:pos x="T6" y="T7"/>
                      </a:cxn>
                    </a:cxnLst>
                    <a:rect l="T12" t="T13" r="T14" b="T15"/>
                    <a:pathLst>
                      <a:path w="21600" h="21600">
                        <a:moveTo>
                          <a:pt x="6850" y="7891"/>
                        </a:moveTo>
                        <a:cubicBezTo>
                          <a:pt x="7774" y="6636"/>
                          <a:pt x="9241" y="5894"/>
                          <a:pt x="10800" y="5895"/>
                        </a:cubicBezTo>
                        <a:cubicBezTo>
                          <a:pt x="12358" y="5895"/>
                          <a:pt x="13825" y="6636"/>
                          <a:pt x="14749" y="7891"/>
                        </a:cubicBezTo>
                        <a:lnTo>
                          <a:pt x="19496" y="4395"/>
                        </a:lnTo>
                        <a:cubicBezTo>
                          <a:pt x="17460" y="1631"/>
                          <a:pt x="14232" y="-1"/>
                          <a:pt x="10799" y="0"/>
                        </a:cubicBezTo>
                        <a:cubicBezTo>
                          <a:pt x="7367" y="0"/>
                          <a:pt x="4139" y="1631"/>
                          <a:pt x="2103" y="4395"/>
                        </a:cubicBezTo>
                        <a:close/>
                      </a:path>
                    </a:pathLst>
                  </a:cu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grpSp>
            <p:grpSp>
              <p:nvGrpSpPr>
                <p:cNvPr id="35026" name="Group 477"/>
                <p:cNvGrpSpPr>
                  <a:grpSpLocks/>
                </p:cNvGrpSpPr>
                <p:nvPr/>
              </p:nvGrpSpPr>
              <p:grpSpPr bwMode="auto">
                <a:xfrm>
                  <a:off x="4977" y="2370"/>
                  <a:ext cx="276" cy="186"/>
                  <a:chOff x="4977" y="2370"/>
                  <a:chExt cx="276" cy="186"/>
                </a:xfrm>
              </p:grpSpPr>
              <p:grpSp>
                <p:nvGrpSpPr>
                  <p:cNvPr id="35030" name="Group 478"/>
                  <p:cNvGrpSpPr>
                    <a:grpSpLocks/>
                  </p:cNvGrpSpPr>
                  <p:nvPr/>
                </p:nvGrpSpPr>
                <p:grpSpPr bwMode="auto">
                  <a:xfrm flipH="1">
                    <a:off x="4977" y="2370"/>
                    <a:ext cx="276" cy="186"/>
                    <a:chOff x="5094" y="486"/>
                    <a:chExt cx="276" cy="186"/>
                  </a:xfrm>
                </p:grpSpPr>
                <p:sp>
                  <p:nvSpPr>
                    <p:cNvPr id="35032" name="Oval 479"/>
                    <p:cNvSpPr>
                      <a:spLocks noChangeArrowheads="1"/>
                    </p:cNvSpPr>
                    <p:nvPr/>
                  </p:nvSpPr>
                  <p:spPr bwMode="auto">
                    <a:xfrm>
                      <a:off x="5094" y="486"/>
                      <a:ext cx="192" cy="186"/>
                    </a:xfrm>
                    <a:prstGeom prst="ellipse">
                      <a:avLst/>
                    </a:prstGeom>
                    <a:solidFill>
                      <a:srgbClr val="808080"/>
                    </a:solidFill>
                    <a:ln w="9525">
                      <a:solidFill>
                        <a:schemeClr val="tx1"/>
                      </a:solidFill>
                      <a:round/>
                      <a:headEnd/>
                      <a:tailEnd/>
                    </a:ln>
                  </p:spPr>
                  <p:txBody>
                    <a:bodyPr wrap="none" anchor="ctr"/>
                    <a:lstStyle/>
                    <a:p>
                      <a:endParaRPr lang="en-US"/>
                    </a:p>
                  </p:txBody>
                </p:sp>
                <p:sp>
                  <p:nvSpPr>
                    <p:cNvPr id="35033" name="Rectangle 480"/>
                    <p:cNvSpPr>
                      <a:spLocks noChangeArrowheads="1"/>
                    </p:cNvSpPr>
                    <p:nvPr/>
                  </p:nvSpPr>
                  <p:spPr bwMode="auto">
                    <a:xfrm>
                      <a:off x="5196" y="486"/>
                      <a:ext cx="174" cy="90"/>
                    </a:xfrm>
                    <a:prstGeom prst="rect">
                      <a:avLst/>
                    </a:prstGeom>
                    <a:solidFill>
                      <a:srgbClr val="808080"/>
                    </a:solidFill>
                    <a:ln w="9525">
                      <a:solidFill>
                        <a:schemeClr val="tx1"/>
                      </a:solidFill>
                      <a:miter lim="800000"/>
                      <a:headEnd/>
                      <a:tailEnd/>
                    </a:ln>
                  </p:spPr>
                  <p:txBody>
                    <a:bodyPr wrap="none" anchor="ctr"/>
                    <a:lstStyle/>
                    <a:p>
                      <a:endParaRPr lang="en-US"/>
                    </a:p>
                  </p:txBody>
                </p:sp>
              </p:grpSp>
              <p:sp>
                <p:nvSpPr>
                  <p:cNvPr id="35031" name="Rectangle 481"/>
                  <p:cNvSpPr>
                    <a:spLocks noChangeArrowheads="1"/>
                  </p:cNvSpPr>
                  <p:nvPr/>
                </p:nvSpPr>
                <p:spPr bwMode="auto">
                  <a:xfrm>
                    <a:off x="5127" y="2376"/>
                    <a:ext cx="29" cy="6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35027" name="Group 482"/>
                <p:cNvGrpSpPr>
                  <a:grpSpLocks/>
                </p:cNvGrpSpPr>
                <p:nvPr/>
              </p:nvGrpSpPr>
              <p:grpSpPr bwMode="auto">
                <a:xfrm>
                  <a:off x="5130" y="2448"/>
                  <a:ext cx="50" cy="291"/>
                  <a:chOff x="5124" y="2436"/>
                  <a:chExt cx="50" cy="291"/>
                </a:xfrm>
              </p:grpSpPr>
              <p:sp>
                <p:nvSpPr>
                  <p:cNvPr id="35028" name="Oval 483"/>
                  <p:cNvSpPr>
                    <a:spLocks noChangeArrowheads="1"/>
                  </p:cNvSpPr>
                  <p:nvPr/>
                </p:nvSpPr>
                <p:spPr bwMode="auto">
                  <a:xfrm>
                    <a:off x="5124" y="2436"/>
                    <a:ext cx="50" cy="47"/>
                  </a:xfrm>
                  <a:prstGeom prst="ellipse">
                    <a:avLst/>
                  </a:prstGeom>
                  <a:solidFill>
                    <a:srgbClr val="0000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a:p>
                </p:txBody>
              </p:sp>
              <p:sp>
                <p:nvSpPr>
                  <p:cNvPr id="35029" name="Rectangle 484"/>
                  <p:cNvSpPr>
                    <a:spLocks noChangeArrowheads="1"/>
                  </p:cNvSpPr>
                  <p:nvPr/>
                </p:nvSpPr>
                <p:spPr bwMode="auto">
                  <a:xfrm>
                    <a:off x="5130" y="2469"/>
                    <a:ext cx="38" cy="258"/>
                  </a:xfrm>
                  <a:prstGeom prst="rect">
                    <a:avLst/>
                  </a:pr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grpSp>
          </p:grpSp>
          <p:grpSp>
            <p:nvGrpSpPr>
              <p:cNvPr id="34921" name="Group 485"/>
              <p:cNvGrpSpPr>
                <a:grpSpLocks/>
              </p:cNvGrpSpPr>
              <p:nvPr/>
            </p:nvGrpSpPr>
            <p:grpSpPr bwMode="auto">
              <a:xfrm flipH="1">
                <a:off x="4067" y="2012"/>
                <a:ext cx="830" cy="267"/>
                <a:chOff x="887" y="680"/>
                <a:chExt cx="1100" cy="471"/>
              </a:xfrm>
            </p:grpSpPr>
            <p:sp>
              <p:nvSpPr>
                <p:cNvPr id="34923" name="Freeform 486"/>
                <p:cNvSpPr>
                  <a:spLocks/>
                </p:cNvSpPr>
                <p:nvPr/>
              </p:nvSpPr>
              <p:spPr bwMode="auto">
                <a:xfrm>
                  <a:off x="1006" y="911"/>
                  <a:ext cx="981" cy="176"/>
                </a:xfrm>
                <a:custGeom>
                  <a:avLst/>
                  <a:gdLst>
                    <a:gd name="T0" fmla="*/ 24 w 981"/>
                    <a:gd name="T1" fmla="*/ 56 h 176"/>
                    <a:gd name="T2" fmla="*/ 24 w 981"/>
                    <a:gd name="T3" fmla="*/ 104 h 176"/>
                    <a:gd name="T4" fmla="*/ 24 w 981"/>
                    <a:gd name="T5" fmla="*/ 136 h 176"/>
                    <a:gd name="T6" fmla="*/ 48 w 981"/>
                    <a:gd name="T7" fmla="*/ 160 h 176"/>
                    <a:gd name="T8" fmla="*/ 88 w 981"/>
                    <a:gd name="T9" fmla="*/ 160 h 176"/>
                    <a:gd name="T10" fmla="*/ 128 w 981"/>
                    <a:gd name="T11" fmla="*/ 152 h 176"/>
                    <a:gd name="T12" fmla="*/ 160 w 981"/>
                    <a:gd name="T13" fmla="*/ 144 h 176"/>
                    <a:gd name="T14" fmla="*/ 200 w 981"/>
                    <a:gd name="T15" fmla="*/ 152 h 176"/>
                    <a:gd name="T16" fmla="*/ 240 w 981"/>
                    <a:gd name="T17" fmla="*/ 160 h 176"/>
                    <a:gd name="T18" fmla="*/ 272 w 981"/>
                    <a:gd name="T19" fmla="*/ 152 h 176"/>
                    <a:gd name="T20" fmla="*/ 303 w 981"/>
                    <a:gd name="T21" fmla="*/ 136 h 176"/>
                    <a:gd name="T22" fmla="*/ 335 w 981"/>
                    <a:gd name="T23" fmla="*/ 160 h 176"/>
                    <a:gd name="T24" fmla="*/ 359 w 981"/>
                    <a:gd name="T25" fmla="*/ 176 h 176"/>
                    <a:gd name="T26" fmla="*/ 391 w 981"/>
                    <a:gd name="T27" fmla="*/ 176 h 176"/>
                    <a:gd name="T28" fmla="*/ 407 w 981"/>
                    <a:gd name="T29" fmla="*/ 152 h 176"/>
                    <a:gd name="T30" fmla="*/ 447 w 981"/>
                    <a:gd name="T31" fmla="*/ 168 h 176"/>
                    <a:gd name="T32" fmla="*/ 479 w 981"/>
                    <a:gd name="T33" fmla="*/ 168 h 176"/>
                    <a:gd name="T34" fmla="*/ 511 w 981"/>
                    <a:gd name="T35" fmla="*/ 160 h 176"/>
                    <a:gd name="T36" fmla="*/ 543 w 981"/>
                    <a:gd name="T37" fmla="*/ 152 h 176"/>
                    <a:gd name="T38" fmla="*/ 574 w 981"/>
                    <a:gd name="T39" fmla="*/ 144 h 176"/>
                    <a:gd name="T40" fmla="*/ 614 w 981"/>
                    <a:gd name="T41" fmla="*/ 152 h 176"/>
                    <a:gd name="T42" fmla="*/ 654 w 981"/>
                    <a:gd name="T43" fmla="*/ 152 h 176"/>
                    <a:gd name="T44" fmla="*/ 686 w 981"/>
                    <a:gd name="T45" fmla="*/ 160 h 176"/>
                    <a:gd name="T46" fmla="*/ 726 w 981"/>
                    <a:gd name="T47" fmla="*/ 160 h 176"/>
                    <a:gd name="T48" fmla="*/ 758 w 981"/>
                    <a:gd name="T49" fmla="*/ 152 h 176"/>
                    <a:gd name="T50" fmla="*/ 798 w 981"/>
                    <a:gd name="T51" fmla="*/ 160 h 176"/>
                    <a:gd name="T52" fmla="*/ 838 w 981"/>
                    <a:gd name="T53" fmla="*/ 160 h 176"/>
                    <a:gd name="T54" fmla="*/ 870 w 981"/>
                    <a:gd name="T55" fmla="*/ 168 h 176"/>
                    <a:gd name="T56" fmla="*/ 901 w 981"/>
                    <a:gd name="T57" fmla="*/ 160 h 176"/>
                    <a:gd name="T58" fmla="*/ 925 w 981"/>
                    <a:gd name="T59" fmla="*/ 128 h 176"/>
                    <a:gd name="T60" fmla="*/ 949 w 981"/>
                    <a:gd name="T61" fmla="*/ 88 h 176"/>
                    <a:gd name="T62" fmla="*/ 965 w 981"/>
                    <a:gd name="T63" fmla="*/ 48 h 176"/>
                    <a:gd name="T64" fmla="*/ 981 w 981"/>
                    <a:gd name="T65" fmla="*/ 8 h 176"/>
                    <a:gd name="T66" fmla="*/ 941 w 981"/>
                    <a:gd name="T67" fmla="*/ 8 h 176"/>
                    <a:gd name="T68" fmla="*/ 909 w 981"/>
                    <a:gd name="T69" fmla="*/ 8 h 176"/>
                    <a:gd name="T70" fmla="*/ 901 w 981"/>
                    <a:gd name="T71" fmla="*/ 40 h 176"/>
                    <a:gd name="T72" fmla="*/ 877 w 981"/>
                    <a:gd name="T73" fmla="*/ 40 h 176"/>
                    <a:gd name="T74" fmla="*/ 830 w 981"/>
                    <a:gd name="T75" fmla="*/ 40 h 176"/>
                    <a:gd name="T76" fmla="*/ 790 w 981"/>
                    <a:gd name="T77" fmla="*/ 40 h 176"/>
                    <a:gd name="T78" fmla="*/ 750 w 981"/>
                    <a:gd name="T79" fmla="*/ 40 h 176"/>
                    <a:gd name="T80" fmla="*/ 702 w 981"/>
                    <a:gd name="T81" fmla="*/ 40 h 176"/>
                    <a:gd name="T82" fmla="*/ 662 w 981"/>
                    <a:gd name="T83" fmla="*/ 32 h 176"/>
                    <a:gd name="T84" fmla="*/ 630 w 981"/>
                    <a:gd name="T85" fmla="*/ 32 h 176"/>
                    <a:gd name="T86" fmla="*/ 582 w 981"/>
                    <a:gd name="T87" fmla="*/ 32 h 176"/>
                    <a:gd name="T88" fmla="*/ 543 w 981"/>
                    <a:gd name="T89" fmla="*/ 32 h 176"/>
                    <a:gd name="T90" fmla="*/ 495 w 981"/>
                    <a:gd name="T91" fmla="*/ 32 h 176"/>
                    <a:gd name="T92" fmla="*/ 455 w 981"/>
                    <a:gd name="T93" fmla="*/ 32 h 176"/>
                    <a:gd name="T94" fmla="*/ 415 w 981"/>
                    <a:gd name="T95" fmla="*/ 24 h 176"/>
                    <a:gd name="T96" fmla="*/ 359 w 981"/>
                    <a:gd name="T97" fmla="*/ 24 h 176"/>
                    <a:gd name="T98" fmla="*/ 319 w 981"/>
                    <a:gd name="T99" fmla="*/ 24 h 176"/>
                    <a:gd name="T100" fmla="*/ 272 w 981"/>
                    <a:gd name="T101" fmla="*/ 24 h 176"/>
                    <a:gd name="T102" fmla="*/ 232 w 981"/>
                    <a:gd name="T103" fmla="*/ 16 h 176"/>
                    <a:gd name="T104" fmla="*/ 192 w 981"/>
                    <a:gd name="T105" fmla="*/ 8 h 176"/>
                    <a:gd name="T106" fmla="*/ 136 w 981"/>
                    <a:gd name="T107" fmla="*/ 0 h 176"/>
                    <a:gd name="T108" fmla="*/ 88 w 981"/>
                    <a:gd name="T109" fmla="*/ 0 h 176"/>
                    <a:gd name="T110" fmla="*/ 56 w 981"/>
                    <a:gd name="T111" fmla="*/ 8 h 176"/>
                    <a:gd name="T112" fmla="*/ 32 w 981"/>
                    <a:gd name="T113" fmla="*/ 32 h 176"/>
                    <a:gd name="T114" fmla="*/ 0 w 981"/>
                    <a:gd name="T115" fmla="*/ 8 h 1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1"/>
                    <a:gd name="T175" fmla="*/ 0 h 176"/>
                    <a:gd name="T176" fmla="*/ 981 w 981"/>
                    <a:gd name="T177" fmla="*/ 176 h 1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1" h="176">
                      <a:moveTo>
                        <a:pt x="0" y="8"/>
                      </a:moveTo>
                      <a:lnTo>
                        <a:pt x="0" y="32"/>
                      </a:lnTo>
                      <a:lnTo>
                        <a:pt x="16" y="48"/>
                      </a:lnTo>
                      <a:lnTo>
                        <a:pt x="24" y="56"/>
                      </a:lnTo>
                      <a:lnTo>
                        <a:pt x="24" y="72"/>
                      </a:lnTo>
                      <a:lnTo>
                        <a:pt x="24" y="80"/>
                      </a:lnTo>
                      <a:lnTo>
                        <a:pt x="24" y="96"/>
                      </a:lnTo>
                      <a:lnTo>
                        <a:pt x="24" y="104"/>
                      </a:lnTo>
                      <a:lnTo>
                        <a:pt x="24" y="112"/>
                      </a:lnTo>
                      <a:lnTo>
                        <a:pt x="24" y="120"/>
                      </a:lnTo>
                      <a:lnTo>
                        <a:pt x="24" y="128"/>
                      </a:lnTo>
                      <a:lnTo>
                        <a:pt x="24" y="136"/>
                      </a:lnTo>
                      <a:lnTo>
                        <a:pt x="32" y="152"/>
                      </a:lnTo>
                      <a:lnTo>
                        <a:pt x="32" y="160"/>
                      </a:lnTo>
                      <a:lnTo>
                        <a:pt x="40" y="160"/>
                      </a:lnTo>
                      <a:lnTo>
                        <a:pt x="48" y="160"/>
                      </a:lnTo>
                      <a:lnTo>
                        <a:pt x="64" y="160"/>
                      </a:lnTo>
                      <a:lnTo>
                        <a:pt x="72" y="160"/>
                      </a:lnTo>
                      <a:lnTo>
                        <a:pt x="80" y="160"/>
                      </a:lnTo>
                      <a:lnTo>
                        <a:pt x="88" y="160"/>
                      </a:lnTo>
                      <a:lnTo>
                        <a:pt x="96" y="160"/>
                      </a:lnTo>
                      <a:lnTo>
                        <a:pt x="104" y="152"/>
                      </a:lnTo>
                      <a:lnTo>
                        <a:pt x="120" y="152"/>
                      </a:lnTo>
                      <a:lnTo>
                        <a:pt x="128" y="152"/>
                      </a:lnTo>
                      <a:lnTo>
                        <a:pt x="136" y="144"/>
                      </a:lnTo>
                      <a:lnTo>
                        <a:pt x="144" y="144"/>
                      </a:lnTo>
                      <a:lnTo>
                        <a:pt x="152" y="144"/>
                      </a:lnTo>
                      <a:lnTo>
                        <a:pt x="160" y="144"/>
                      </a:lnTo>
                      <a:lnTo>
                        <a:pt x="176" y="144"/>
                      </a:lnTo>
                      <a:lnTo>
                        <a:pt x="184" y="152"/>
                      </a:lnTo>
                      <a:lnTo>
                        <a:pt x="192" y="152"/>
                      </a:lnTo>
                      <a:lnTo>
                        <a:pt x="200" y="152"/>
                      </a:lnTo>
                      <a:lnTo>
                        <a:pt x="208" y="152"/>
                      </a:lnTo>
                      <a:lnTo>
                        <a:pt x="224" y="152"/>
                      </a:lnTo>
                      <a:lnTo>
                        <a:pt x="224" y="160"/>
                      </a:lnTo>
                      <a:lnTo>
                        <a:pt x="240" y="160"/>
                      </a:lnTo>
                      <a:lnTo>
                        <a:pt x="248" y="168"/>
                      </a:lnTo>
                      <a:lnTo>
                        <a:pt x="256" y="168"/>
                      </a:lnTo>
                      <a:lnTo>
                        <a:pt x="264" y="160"/>
                      </a:lnTo>
                      <a:lnTo>
                        <a:pt x="272" y="152"/>
                      </a:lnTo>
                      <a:lnTo>
                        <a:pt x="272" y="144"/>
                      </a:lnTo>
                      <a:lnTo>
                        <a:pt x="279" y="144"/>
                      </a:lnTo>
                      <a:lnTo>
                        <a:pt x="295" y="136"/>
                      </a:lnTo>
                      <a:lnTo>
                        <a:pt x="303" y="136"/>
                      </a:lnTo>
                      <a:lnTo>
                        <a:pt x="311" y="144"/>
                      </a:lnTo>
                      <a:lnTo>
                        <a:pt x="319" y="152"/>
                      </a:lnTo>
                      <a:lnTo>
                        <a:pt x="327" y="160"/>
                      </a:lnTo>
                      <a:lnTo>
                        <a:pt x="335" y="160"/>
                      </a:lnTo>
                      <a:lnTo>
                        <a:pt x="343" y="160"/>
                      </a:lnTo>
                      <a:lnTo>
                        <a:pt x="351" y="168"/>
                      </a:lnTo>
                      <a:lnTo>
                        <a:pt x="351" y="176"/>
                      </a:lnTo>
                      <a:lnTo>
                        <a:pt x="359" y="176"/>
                      </a:lnTo>
                      <a:lnTo>
                        <a:pt x="367" y="168"/>
                      </a:lnTo>
                      <a:lnTo>
                        <a:pt x="375" y="168"/>
                      </a:lnTo>
                      <a:lnTo>
                        <a:pt x="383" y="168"/>
                      </a:lnTo>
                      <a:lnTo>
                        <a:pt x="391" y="176"/>
                      </a:lnTo>
                      <a:lnTo>
                        <a:pt x="399" y="176"/>
                      </a:lnTo>
                      <a:lnTo>
                        <a:pt x="399" y="168"/>
                      </a:lnTo>
                      <a:lnTo>
                        <a:pt x="399" y="160"/>
                      </a:lnTo>
                      <a:lnTo>
                        <a:pt x="407" y="152"/>
                      </a:lnTo>
                      <a:lnTo>
                        <a:pt x="415" y="152"/>
                      </a:lnTo>
                      <a:lnTo>
                        <a:pt x="423" y="152"/>
                      </a:lnTo>
                      <a:lnTo>
                        <a:pt x="439" y="160"/>
                      </a:lnTo>
                      <a:lnTo>
                        <a:pt x="447" y="168"/>
                      </a:lnTo>
                      <a:lnTo>
                        <a:pt x="455" y="160"/>
                      </a:lnTo>
                      <a:lnTo>
                        <a:pt x="463" y="168"/>
                      </a:lnTo>
                      <a:lnTo>
                        <a:pt x="471" y="168"/>
                      </a:lnTo>
                      <a:lnTo>
                        <a:pt x="479" y="168"/>
                      </a:lnTo>
                      <a:lnTo>
                        <a:pt x="487" y="160"/>
                      </a:lnTo>
                      <a:lnTo>
                        <a:pt x="495" y="160"/>
                      </a:lnTo>
                      <a:lnTo>
                        <a:pt x="503" y="160"/>
                      </a:lnTo>
                      <a:lnTo>
                        <a:pt x="511" y="160"/>
                      </a:lnTo>
                      <a:lnTo>
                        <a:pt x="519" y="160"/>
                      </a:lnTo>
                      <a:lnTo>
                        <a:pt x="527" y="160"/>
                      </a:lnTo>
                      <a:lnTo>
                        <a:pt x="535" y="160"/>
                      </a:lnTo>
                      <a:lnTo>
                        <a:pt x="543" y="152"/>
                      </a:lnTo>
                      <a:lnTo>
                        <a:pt x="551" y="144"/>
                      </a:lnTo>
                      <a:lnTo>
                        <a:pt x="559" y="136"/>
                      </a:lnTo>
                      <a:lnTo>
                        <a:pt x="567" y="136"/>
                      </a:lnTo>
                      <a:lnTo>
                        <a:pt x="574" y="144"/>
                      </a:lnTo>
                      <a:lnTo>
                        <a:pt x="582" y="144"/>
                      </a:lnTo>
                      <a:lnTo>
                        <a:pt x="598" y="152"/>
                      </a:lnTo>
                      <a:lnTo>
                        <a:pt x="606" y="152"/>
                      </a:lnTo>
                      <a:lnTo>
                        <a:pt x="614" y="152"/>
                      </a:lnTo>
                      <a:lnTo>
                        <a:pt x="622" y="152"/>
                      </a:lnTo>
                      <a:lnTo>
                        <a:pt x="630" y="160"/>
                      </a:lnTo>
                      <a:lnTo>
                        <a:pt x="638" y="160"/>
                      </a:lnTo>
                      <a:lnTo>
                        <a:pt x="654" y="152"/>
                      </a:lnTo>
                      <a:lnTo>
                        <a:pt x="662" y="152"/>
                      </a:lnTo>
                      <a:lnTo>
                        <a:pt x="670" y="152"/>
                      </a:lnTo>
                      <a:lnTo>
                        <a:pt x="678" y="152"/>
                      </a:lnTo>
                      <a:lnTo>
                        <a:pt x="686" y="160"/>
                      </a:lnTo>
                      <a:lnTo>
                        <a:pt x="694" y="168"/>
                      </a:lnTo>
                      <a:lnTo>
                        <a:pt x="702" y="168"/>
                      </a:lnTo>
                      <a:lnTo>
                        <a:pt x="718" y="168"/>
                      </a:lnTo>
                      <a:lnTo>
                        <a:pt x="726" y="160"/>
                      </a:lnTo>
                      <a:lnTo>
                        <a:pt x="734" y="160"/>
                      </a:lnTo>
                      <a:lnTo>
                        <a:pt x="742" y="152"/>
                      </a:lnTo>
                      <a:lnTo>
                        <a:pt x="750" y="152"/>
                      </a:lnTo>
                      <a:lnTo>
                        <a:pt x="758" y="152"/>
                      </a:lnTo>
                      <a:lnTo>
                        <a:pt x="774" y="160"/>
                      </a:lnTo>
                      <a:lnTo>
                        <a:pt x="782" y="160"/>
                      </a:lnTo>
                      <a:lnTo>
                        <a:pt x="790" y="160"/>
                      </a:lnTo>
                      <a:lnTo>
                        <a:pt x="798" y="160"/>
                      </a:lnTo>
                      <a:lnTo>
                        <a:pt x="806" y="152"/>
                      </a:lnTo>
                      <a:lnTo>
                        <a:pt x="822" y="152"/>
                      </a:lnTo>
                      <a:lnTo>
                        <a:pt x="830" y="152"/>
                      </a:lnTo>
                      <a:lnTo>
                        <a:pt x="838" y="160"/>
                      </a:lnTo>
                      <a:lnTo>
                        <a:pt x="838" y="168"/>
                      </a:lnTo>
                      <a:lnTo>
                        <a:pt x="846" y="168"/>
                      </a:lnTo>
                      <a:lnTo>
                        <a:pt x="862" y="168"/>
                      </a:lnTo>
                      <a:lnTo>
                        <a:pt x="870" y="168"/>
                      </a:lnTo>
                      <a:lnTo>
                        <a:pt x="877" y="168"/>
                      </a:lnTo>
                      <a:lnTo>
                        <a:pt x="885" y="168"/>
                      </a:lnTo>
                      <a:lnTo>
                        <a:pt x="893" y="168"/>
                      </a:lnTo>
                      <a:lnTo>
                        <a:pt x="901" y="160"/>
                      </a:lnTo>
                      <a:lnTo>
                        <a:pt x="909" y="152"/>
                      </a:lnTo>
                      <a:lnTo>
                        <a:pt x="917" y="144"/>
                      </a:lnTo>
                      <a:lnTo>
                        <a:pt x="925" y="136"/>
                      </a:lnTo>
                      <a:lnTo>
                        <a:pt x="925" y="128"/>
                      </a:lnTo>
                      <a:lnTo>
                        <a:pt x="933" y="120"/>
                      </a:lnTo>
                      <a:lnTo>
                        <a:pt x="933" y="112"/>
                      </a:lnTo>
                      <a:lnTo>
                        <a:pt x="941" y="96"/>
                      </a:lnTo>
                      <a:lnTo>
                        <a:pt x="949" y="88"/>
                      </a:lnTo>
                      <a:lnTo>
                        <a:pt x="949" y="72"/>
                      </a:lnTo>
                      <a:lnTo>
                        <a:pt x="957" y="64"/>
                      </a:lnTo>
                      <a:lnTo>
                        <a:pt x="957" y="56"/>
                      </a:lnTo>
                      <a:lnTo>
                        <a:pt x="965" y="48"/>
                      </a:lnTo>
                      <a:lnTo>
                        <a:pt x="973" y="40"/>
                      </a:lnTo>
                      <a:lnTo>
                        <a:pt x="973" y="32"/>
                      </a:lnTo>
                      <a:lnTo>
                        <a:pt x="981" y="16"/>
                      </a:lnTo>
                      <a:lnTo>
                        <a:pt x="981" y="8"/>
                      </a:lnTo>
                      <a:lnTo>
                        <a:pt x="973" y="8"/>
                      </a:lnTo>
                      <a:lnTo>
                        <a:pt x="957" y="8"/>
                      </a:lnTo>
                      <a:lnTo>
                        <a:pt x="949" y="8"/>
                      </a:lnTo>
                      <a:lnTo>
                        <a:pt x="941" y="8"/>
                      </a:lnTo>
                      <a:lnTo>
                        <a:pt x="933" y="8"/>
                      </a:lnTo>
                      <a:lnTo>
                        <a:pt x="925" y="8"/>
                      </a:lnTo>
                      <a:lnTo>
                        <a:pt x="917" y="8"/>
                      </a:lnTo>
                      <a:lnTo>
                        <a:pt x="909" y="8"/>
                      </a:lnTo>
                      <a:lnTo>
                        <a:pt x="901" y="8"/>
                      </a:lnTo>
                      <a:lnTo>
                        <a:pt x="901" y="16"/>
                      </a:lnTo>
                      <a:lnTo>
                        <a:pt x="901" y="32"/>
                      </a:lnTo>
                      <a:lnTo>
                        <a:pt x="901" y="40"/>
                      </a:lnTo>
                      <a:lnTo>
                        <a:pt x="901" y="48"/>
                      </a:lnTo>
                      <a:lnTo>
                        <a:pt x="901" y="40"/>
                      </a:lnTo>
                      <a:lnTo>
                        <a:pt x="885" y="40"/>
                      </a:lnTo>
                      <a:lnTo>
                        <a:pt x="877" y="40"/>
                      </a:lnTo>
                      <a:lnTo>
                        <a:pt x="862" y="40"/>
                      </a:lnTo>
                      <a:lnTo>
                        <a:pt x="854" y="40"/>
                      </a:lnTo>
                      <a:lnTo>
                        <a:pt x="846" y="40"/>
                      </a:lnTo>
                      <a:lnTo>
                        <a:pt x="830" y="40"/>
                      </a:lnTo>
                      <a:lnTo>
                        <a:pt x="822" y="40"/>
                      </a:lnTo>
                      <a:lnTo>
                        <a:pt x="806" y="40"/>
                      </a:lnTo>
                      <a:lnTo>
                        <a:pt x="798" y="40"/>
                      </a:lnTo>
                      <a:lnTo>
                        <a:pt x="790" y="40"/>
                      </a:lnTo>
                      <a:lnTo>
                        <a:pt x="782" y="40"/>
                      </a:lnTo>
                      <a:lnTo>
                        <a:pt x="766" y="40"/>
                      </a:lnTo>
                      <a:lnTo>
                        <a:pt x="758" y="40"/>
                      </a:lnTo>
                      <a:lnTo>
                        <a:pt x="750" y="40"/>
                      </a:lnTo>
                      <a:lnTo>
                        <a:pt x="734" y="40"/>
                      </a:lnTo>
                      <a:lnTo>
                        <a:pt x="726" y="40"/>
                      </a:lnTo>
                      <a:lnTo>
                        <a:pt x="710" y="40"/>
                      </a:lnTo>
                      <a:lnTo>
                        <a:pt x="702" y="40"/>
                      </a:lnTo>
                      <a:lnTo>
                        <a:pt x="694" y="32"/>
                      </a:lnTo>
                      <a:lnTo>
                        <a:pt x="686" y="32"/>
                      </a:lnTo>
                      <a:lnTo>
                        <a:pt x="678" y="32"/>
                      </a:lnTo>
                      <a:lnTo>
                        <a:pt x="662" y="32"/>
                      </a:lnTo>
                      <a:lnTo>
                        <a:pt x="654" y="32"/>
                      </a:lnTo>
                      <a:lnTo>
                        <a:pt x="646" y="32"/>
                      </a:lnTo>
                      <a:lnTo>
                        <a:pt x="638" y="32"/>
                      </a:lnTo>
                      <a:lnTo>
                        <a:pt x="630" y="32"/>
                      </a:lnTo>
                      <a:lnTo>
                        <a:pt x="614" y="32"/>
                      </a:lnTo>
                      <a:lnTo>
                        <a:pt x="606" y="32"/>
                      </a:lnTo>
                      <a:lnTo>
                        <a:pt x="598" y="32"/>
                      </a:lnTo>
                      <a:lnTo>
                        <a:pt x="582" y="32"/>
                      </a:lnTo>
                      <a:lnTo>
                        <a:pt x="574" y="32"/>
                      </a:lnTo>
                      <a:lnTo>
                        <a:pt x="559" y="32"/>
                      </a:lnTo>
                      <a:lnTo>
                        <a:pt x="551" y="32"/>
                      </a:lnTo>
                      <a:lnTo>
                        <a:pt x="543" y="32"/>
                      </a:lnTo>
                      <a:lnTo>
                        <a:pt x="527" y="32"/>
                      </a:lnTo>
                      <a:lnTo>
                        <a:pt x="519" y="32"/>
                      </a:lnTo>
                      <a:lnTo>
                        <a:pt x="511" y="32"/>
                      </a:lnTo>
                      <a:lnTo>
                        <a:pt x="495" y="32"/>
                      </a:lnTo>
                      <a:lnTo>
                        <a:pt x="487" y="32"/>
                      </a:lnTo>
                      <a:lnTo>
                        <a:pt x="479" y="32"/>
                      </a:lnTo>
                      <a:lnTo>
                        <a:pt x="471" y="32"/>
                      </a:lnTo>
                      <a:lnTo>
                        <a:pt x="455" y="32"/>
                      </a:lnTo>
                      <a:lnTo>
                        <a:pt x="447" y="32"/>
                      </a:lnTo>
                      <a:lnTo>
                        <a:pt x="439" y="32"/>
                      </a:lnTo>
                      <a:lnTo>
                        <a:pt x="423" y="24"/>
                      </a:lnTo>
                      <a:lnTo>
                        <a:pt x="415" y="24"/>
                      </a:lnTo>
                      <a:lnTo>
                        <a:pt x="407" y="24"/>
                      </a:lnTo>
                      <a:lnTo>
                        <a:pt x="383" y="24"/>
                      </a:lnTo>
                      <a:lnTo>
                        <a:pt x="375" y="24"/>
                      </a:lnTo>
                      <a:lnTo>
                        <a:pt x="359" y="24"/>
                      </a:lnTo>
                      <a:lnTo>
                        <a:pt x="351" y="24"/>
                      </a:lnTo>
                      <a:lnTo>
                        <a:pt x="343" y="24"/>
                      </a:lnTo>
                      <a:lnTo>
                        <a:pt x="327" y="24"/>
                      </a:lnTo>
                      <a:lnTo>
                        <a:pt x="319" y="24"/>
                      </a:lnTo>
                      <a:lnTo>
                        <a:pt x="311" y="24"/>
                      </a:lnTo>
                      <a:lnTo>
                        <a:pt x="295" y="24"/>
                      </a:lnTo>
                      <a:lnTo>
                        <a:pt x="287" y="24"/>
                      </a:lnTo>
                      <a:lnTo>
                        <a:pt x="272" y="24"/>
                      </a:lnTo>
                      <a:lnTo>
                        <a:pt x="264" y="24"/>
                      </a:lnTo>
                      <a:lnTo>
                        <a:pt x="256" y="24"/>
                      </a:lnTo>
                      <a:lnTo>
                        <a:pt x="240" y="24"/>
                      </a:lnTo>
                      <a:lnTo>
                        <a:pt x="232" y="16"/>
                      </a:lnTo>
                      <a:lnTo>
                        <a:pt x="224" y="16"/>
                      </a:lnTo>
                      <a:lnTo>
                        <a:pt x="208" y="16"/>
                      </a:lnTo>
                      <a:lnTo>
                        <a:pt x="200" y="16"/>
                      </a:lnTo>
                      <a:lnTo>
                        <a:pt x="192" y="8"/>
                      </a:lnTo>
                      <a:lnTo>
                        <a:pt x="176" y="8"/>
                      </a:lnTo>
                      <a:lnTo>
                        <a:pt x="168" y="8"/>
                      </a:lnTo>
                      <a:lnTo>
                        <a:pt x="152" y="8"/>
                      </a:lnTo>
                      <a:lnTo>
                        <a:pt x="136" y="0"/>
                      </a:lnTo>
                      <a:lnTo>
                        <a:pt x="128" y="0"/>
                      </a:lnTo>
                      <a:lnTo>
                        <a:pt x="112" y="0"/>
                      </a:lnTo>
                      <a:lnTo>
                        <a:pt x="104" y="0"/>
                      </a:lnTo>
                      <a:lnTo>
                        <a:pt x="88" y="0"/>
                      </a:lnTo>
                      <a:lnTo>
                        <a:pt x="80" y="0"/>
                      </a:lnTo>
                      <a:lnTo>
                        <a:pt x="72" y="0"/>
                      </a:lnTo>
                      <a:lnTo>
                        <a:pt x="64" y="8"/>
                      </a:lnTo>
                      <a:lnTo>
                        <a:pt x="56" y="8"/>
                      </a:lnTo>
                      <a:lnTo>
                        <a:pt x="56" y="16"/>
                      </a:lnTo>
                      <a:lnTo>
                        <a:pt x="48" y="24"/>
                      </a:lnTo>
                      <a:lnTo>
                        <a:pt x="40" y="32"/>
                      </a:lnTo>
                      <a:lnTo>
                        <a:pt x="32" y="32"/>
                      </a:lnTo>
                      <a:lnTo>
                        <a:pt x="16" y="32"/>
                      </a:lnTo>
                      <a:lnTo>
                        <a:pt x="8" y="32"/>
                      </a:lnTo>
                      <a:lnTo>
                        <a:pt x="0" y="32"/>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4" name="Rectangle 487"/>
                <p:cNvSpPr>
                  <a:spLocks noChangeArrowheads="1"/>
                </p:cNvSpPr>
                <p:nvPr/>
              </p:nvSpPr>
              <p:spPr bwMode="auto">
                <a:xfrm>
                  <a:off x="919" y="863"/>
                  <a:ext cx="646" cy="1"/>
                </a:xfrm>
                <a:prstGeom prst="rect">
                  <a:avLst/>
                </a:prstGeom>
                <a:solidFill>
                  <a:srgbClr val="000000"/>
                </a:solidFill>
                <a:ln w="12700">
                  <a:solidFill>
                    <a:srgbClr val="00279F"/>
                  </a:solidFill>
                  <a:miter lim="800000"/>
                  <a:headEnd/>
                  <a:tailEnd/>
                </a:ln>
              </p:spPr>
              <p:txBody>
                <a:bodyPr/>
                <a:lstStyle/>
                <a:p>
                  <a:endParaRPr lang="en-US"/>
                </a:p>
              </p:txBody>
            </p:sp>
            <p:sp>
              <p:nvSpPr>
                <p:cNvPr id="34925" name="Rectangle 488"/>
                <p:cNvSpPr>
                  <a:spLocks noChangeArrowheads="1"/>
                </p:cNvSpPr>
                <p:nvPr/>
              </p:nvSpPr>
              <p:spPr bwMode="auto">
                <a:xfrm>
                  <a:off x="919" y="863"/>
                  <a:ext cx="654"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6" name="Rectangle 489"/>
                <p:cNvSpPr>
                  <a:spLocks noChangeArrowheads="1"/>
                </p:cNvSpPr>
                <p:nvPr/>
              </p:nvSpPr>
              <p:spPr bwMode="auto">
                <a:xfrm>
                  <a:off x="943" y="887"/>
                  <a:ext cx="614" cy="1"/>
                </a:xfrm>
                <a:prstGeom prst="rect">
                  <a:avLst/>
                </a:prstGeom>
                <a:solidFill>
                  <a:srgbClr val="000000"/>
                </a:solidFill>
                <a:ln w="12700">
                  <a:solidFill>
                    <a:srgbClr val="00279F"/>
                  </a:solidFill>
                  <a:miter lim="800000"/>
                  <a:headEnd/>
                  <a:tailEnd/>
                </a:ln>
              </p:spPr>
              <p:txBody>
                <a:bodyPr/>
                <a:lstStyle/>
                <a:p>
                  <a:endParaRPr lang="en-US"/>
                </a:p>
              </p:txBody>
            </p:sp>
            <p:sp>
              <p:nvSpPr>
                <p:cNvPr id="34927" name="Rectangle 490"/>
                <p:cNvSpPr>
                  <a:spLocks noChangeArrowheads="1"/>
                </p:cNvSpPr>
                <p:nvPr/>
              </p:nvSpPr>
              <p:spPr bwMode="auto">
                <a:xfrm>
                  <a:off x="943" y="887"/>
                  <a:ext cx="622" cy="1"/>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8" name="Rectangle 491"/>
                <p:cNvSpPr>
                  <a:spLocks noChangeArrowheads="1"/>
                </p:cNvSpPr>
                <p:nvPr/>
              </p:nvSpPr>
              <p:spPr bwMode="auto">
                <a:xfrm>
                  <a:off x="975" y="879"/>
                  <a:ext cx="558" cy="16"/>
                </a:xfrm>
                <a:prstGeom prst="rect">
                  <a:avLst/>
                </a:prstGeom>
                <a:solidFill>
                  <a:srgbClr val="000000"/>
                </a:solidFill>
                <a:ln w="12700">
                  <a:solidFill>
                    <a:srgbClr val="00279F"/>
                  </a:solidFill>
                  <a:miter lim="800000"/>
                  <a:headEnd/>
                  <a:tailEnd/>
                </a:ln>
              </p:spPr>
              <p:txBody>
                <a:bodyPr/>
                <a:lstStyle/>
                <a:p>
                  <a:endParaRPr lang="en-US"/>
                </a:p>
              </p:txBody>
            </p:sp>
            <p:sp>
              <p:nvSpPr>
                <p:cNvPr id="34929" name="Rectangle 492"/>
                <p:cNvSpPr>
                  <a:spLocks noChangeArrowheads="1"/>
                </p:cNvSpPr>
                <p:nvPr/>
              </p:nvSpPr>
              <p:spPr bwMode="auto">
                <a:xfrm>
                  <a:off x="975" y="895"/>
                  <a:ext cx="574" cy="1"/>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0" name="Rectangle 493"/>
                <p:cNvSpPr>
                  <a:spLocks noChangeArrowheads="1"/>
                </p:cNvSpPr>
                <p:nvPr/>
              </p:nvSpPr>
              <p:spPr bwMode="auto">
                <a:xfrm>
                  <a:off x="1006" y="919"/>
                  <a:ext cx="893" cy="24"/>
                </a:xfrm>
                <a:prstGeom prst="rect">
                  <a:avLst/>
                </a:prstGeom>
                <a:solidFill>
                  <a:srgbClr val="919191"/>
                </a:solidFill>
                <a:ln w="12700">
                  <a:solidFill>
                    <a:srgbClr val="000000"/>
                  </a:solidFill>
                  <a:miter lim="800000"/>
                  <a:headEnd/>
                  <a:tailEnd/>
                </a:ln>
              </p:spPr>
              <p:txBody>
                <a:bodyPr/>
                <a:lstStyle/>
                <a:p>
                  <a:endParaRPr lang="en-US"/>
                </a:p>
              </p:txBody>
            </p:sp>
            <p:grpSp>
              <p:nvGrpSpPr>
                <p:cNvPr id="34931" name="Group 494"/>
                <p:cNvGrpSpPr>
                  <a:grpSpLocks/>
                </p:cNvGrpSpPr>
                <p:nvPr/>
              </p:nvGrpSpPr>
              <p:grpSpPr bwMode="auto">
                <a:xfrm>
                  <a:off x="1062" y="951"/>
                  <a:ext cx="8" cy="112"/>
                  <a:chOff x="1062" y="951"/>
                  <a:chExt cx="8" cy="112"/>
                </a:xfrm>
              </p:grpSpPr>
              <p:sp>
                <p:nvSpPr>
                  <p:cNvPr id="35023" name="Freeform 495"/>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4" name="Freeform 496"/>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2" name="Group 497"/>
                <p:cNvGrpSpPr>
                  <a:grpSpLocks/>
                </p:cNvGrpSpPr>
                <p:nvPr/>
              </p:nvGrpSpPr>
              <p:grpSpPr bwMode="auto">
                <a:xfrm>
                  <a:off x="1150" y="951"/>
                  <a:ext cx="16" cy="112"/>
                  <a:chOff x="1150" y="951"/>
                  <a:chExt cx="16" cy="112"/>
                </a:xfrm>
              </p:grpSpPr>
              <p:sp>
                <p:nvSpPr>
                  <p:cNvPr id="35021" name="Freeform 498"/>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2" name="Freeform 499"/>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3" name="Group 500"/>
                <p:cNvGrpSpPr>
                  <a:grpSpLocks/>
                </p:cNvGrpSpPr>
                <p:nvPr/>
              </p:nvGrpSpPr>
              <p:grpSpPr bwMode="auto">
                <a:xfrm>
                  <a:off x="1238" y="951"/>
                  <a:ext cx="8" cy="112"/>
                  <a:chOff x="1238" y="951"/>
                  <a:chExt cx="8" cy="112"/>
                </a:xfrm>
              </p:grpSpPr>
              <p:sp>
                <p:nvSpPr>
                  <p:cNvPr id="35019" name="Freeform 501"/>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0" name="Freeform 502"/>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4" name="Group 503"/>
                <p:cNvGrpSpPr>
                  <a:grpSpLocks/>
                </p:cNvGrpSpPr>
                <p:nvPr/>
              </p:nvGrpSpPr>
              <p:grpSpPr bwMode="auto">
                <a:xfrm>
                  <a:off x="1325" y="951"/>
                  <a:ext cx="8" cy="112"/>
                  <a:chOff x="1325" y="951"/>
                  <a:chExt cx="8" cy="112"/>
                </a:xfrm>
              </p:grpSpPr>
              <p:sp>
                <p:nvSpPr>
                  <p:cNvPr id="35017" name="Freeform 504"/>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8" name="Freeform 505"/>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5" name="Group 506"/>
                <p:cNvGrpSpPr>
                  <a:grpSpLocks/>
                </p:cNvGrpSpPr>
                <p:nvPr/>
              </p:nvGrpSpPr>
              <p:grpSpPr bwMode="auto">
                <a:xfrm>
                  <a:off x="1405" y="951"/>
                  <a:ext cx="16" cy="112"/>
                  <a:chOff x="1405" y="951"/>
                  <a:chExt cx="16" cy="112"/>
                </a:xfrm>
              </p:grpSpPr>
              <p:sp>
                <p:nvSpPr>
                  <p:cNvPr id="35015" name="Freeform 507"/>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6" name="Freeform 508"/>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6" name="Group 509"/>
                <p:cNvGrpSpPr>
                  <a:grpSpLocks/>
                </p:cNvGrpSpPr>
                <p:nvPr/>
              </p:nvGrpSpPr>
              <p:grpSpPr bwMode="auto">
                <a:xfrm>
                  <a:off x="1501" y="951"/>
                  <a:ext cx="8" cy="112"/>
                  <a:chOff x="1501" y="951"/>
                  <a:chExt cx="8" cy="112"/>
                </a:xfrm>
              </p:grpSpPr>
              <p:sp>
                <p:nvSpPr>
                  <p:cNvPr id="35013" name="Freeform 510"/>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4" name="Freeform 511"/>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7" name="Group 512"/>
                <p:cNvGrpSpPr>
                  <a:grpSpLocks/>
                </p:cNvGrpSpPr>
                <p:nvPr/>
              </p:nvGrpSpPr>
              <p:grpSpPr bwMode="auto">
                <a:xfrm>
                  <a:off x="1580" y="951"/>
                  <a:ext cx="8" cy="112"/>
                  <a:chOff x="1580" y="951"/>
                  <a:chExt cx="8" cy="112"/>
                </a:xfrm>
              </p:grpSpPr>
              <p:sp>
                <p:nvSpPr>
                  <p:cNvPr id="35011" name="Freeform 513"/>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2" name="Freeform 514"/>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8" name="Group 515"/>
                <p:cNvGrpSpPr>
                  <a:grpSpLocks/>
                </p:cNvGrpSpPr>
                <p:nvPr/>
              </p:nvGrpSpPr>
              <p:grpSpPr bwMode="auto">
                <a:xfrm>
                  <a:off x="1668" y="951"/>
                  <a:ext cx="8" cy="112"/>
                  <a:chOff x="1668" y="951"/>
                  <a:chExt cx="8" cy="112"/>
                </a:xfrm>
              </p:grpSpPr>
              <p:sp>
                <p:nvSpPr>
                  <p:cNvPr id="35009" name="Freeform 516"/>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0" name="Freeform 517"/>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9" name="Group 518"/>
                <p:cNvGrpSpPr>
                  <a:grpSpLocks/>
                </p:cNvGrpSpPr>
                <p:nvPr/>
              </p:nvGrpSpPr>
              <p:grpSpPr bwMode="auto">
                <a:xfrm>
                  <a:off x="1748" y="951"/>
                  <a:ext cx="16" cy="112"/>
                  <a:chOff x="1748" y="951"/>
                  <a:chExt cx="16" cy="112"/>
                </a:xfrm>
              </p:grpSpPr>
              <p:sp>
                <p:nvSpPr>
                  <p:cNvPr id="35007" name="Freeform 519"/>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8" name="Freeform 520"/>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40" name="Group 521"/>
                <p:cNvGrpSpPr>
                  <a:grpSpLocks/>
                </p:cNvGrpSpPr>
                <p:nvPr/>
              </p:nvGrpSpPr>
              <p:grpSpPr bwMode="auto">
                <a:xfrm>
                  <a:off x="1836" y="951"/>
                  <a:ext cx="16" cy="112"/>
                  <a:chOff x="1836" y="951"/>
                  <a:chExt cx="16" cy="112"/>
                </a:xfrm>
              </p:grpSpPr>
              <p:sp>
                <p:nvSpPr>
                  <p:cNvPr id="35005" name="Freeform 522"/>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6" name="Freeform 523"/>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41" name="Rectangle 524"/>
                <p:cNvSpPr>
                  <a:spLocks noChangeArrowheads="1"/>
                </p:cNvSpPr>
                <p:nvPr/>
              </p:nvSpPr>
              <p:spPr bwMode="auto">
                <a:xfrm>
                  <a:off x="1620" y="823"/>
                  <a:ext cx="192" cy="96"/>
                </a:xfrm>
                <a:prstGeom prst="rect">
                  <a:avLst/>
                </a:prstGeom>
                <a:solidFill>
                  <a:srgbClr val="CECECE"/>
                </a:solidFill>
                <a:ln w="12700">
                  <a:solidFill>
                    <a:srgbClr val="000000"/>
                  </a:solidFill>
                  <a:miter lim="800000"/>
                  <a:headEnd/>
                  <a:tailEnd/>
                </a:ln>
              </p:spPr>
              <p:txBody>
                <a:bodyPr/>
                <a:lstStyle/>
                <a:p>
                  <a:endParaRPr lang="en-US"/>
                </a:p>
              </p:txBody>
            </p:sp>
            <p:sp>
              <p:nvSpPr>
                <p:cNvPr id="34942" name="Rectangle 525"/>
                <p:cNvSpPr>
                  <a:spLocks noChangeArrowheads="1"/>
                </p:cNvSpPr>
                <p:nvPr/>
              </p:nvSpPr>
              <p:spPr bwMode="auto">
                <a:xfrm>
                  <a:off x="1780"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3" name="Rectangle 526"/>
                <p:cNvSpPr>
                  <a:spLocks noChangeArrowheads="1"/>
                </p:cNvSpPr>
                <p:nvPr/>
              </p:nvSpPr>
              <p:spPr bwMode="auto">
                <a:xfrm>
                  <a:off x="1764"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4" name="Rectangle 527"/>
                <p:cNvSpPr>
                  <a:spLocks noChangeArrowheads="1"/>
                </p:cNvSpPr>
                <p:nvPr/>
              </p:nvSpPr>
              <p:spPr bwMode="auto">
                <a:xfrm>
                  <a:off x="1740"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5" name="Rectangle 528"/>
                <p:cNvSpPr>
                  <a:spLocks noChangeArrowheads="1"/>
                </p:cNvSpPr>
                <p:nvPr/>
              </p:nvSpPr>
              <p:spPr bwMode="auto">
                <a:xfrm>
                  <a:off x="1724"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6" name="Rectangle 529"/>
                <p:cNvSpPr>
                  <a:spLocks noChangeArrowheads="1"/>
                </p:cNvSpPr>
                <p:nvPr/>
              </p:nvSpPr>
              <p:spPr bwMode="auto">
                <a:xfrm>
                  <a:off x="1692" y="839"/>
                  <a:ext cx="8"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7" name="Rectangle 530"/>
                <p:cNvSpPr>
                  <a:spLocks noChangeArrowheads="1"/>
                </p:cNvSpPr>
                <p:nvPr/>
              </p:nvSpPr>
              <p:spPr bwMode="auto">
                <a:xfrm>
                  <a:off x="1676"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8" name="Rectangle 531"/>
                <p:cNvSpPr>
                  <a:spLocks noChangeArrowheads="1"/>
                </p:cNvSpPr>
                <p:nvPr/>
              </p:nvSpPr>
              <p:spPr bwMode="auto">
                <a:xfrm>
                  <a:off x="1652"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9" name="Rectangle 532"/>
                <p:cNvSpPr>
                  <a:spLocks noChangeArrowheads="1"/>
                </p:cNvSpPr>
                <p:nvPr/>
              </p:nvSpPr>
              <p:spPr bwMode="auto">
                <a:xfrm>
                  <a:off x="1628"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950" name="Group 533"/>
                <p:cNvGrpSpPr>
                  <a:grpSpLocks/>
                </p:cNvGrpSpPr>
                <p:nvPr/>
              </p:nvGrpSpPr>
              <p:grpSpPr bwMode="auto">
                <a:xfrm>
                  <a:off x="1580" y="815"/>
                  <a:ext cx="40" cy="104"/>
                  <a:chOff x="1580" y="815"/>
                  <a:chExt cx="40" cy="104"/>
                </a:xfrm>
              </p:grpSpPr>
              <p:sp>
                <p:nvSpPr>
                  <p:cNvPr id="35003" name="Freeform 534"/>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4" name="Freeform 535"/>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51" name="Rectangle 536"/>
                <p:cNvSpPr>
                  <a:spLocks noChangeArrowheads="1"/>
                </p:cNvSpPr>
                <p:nvPr/>
              </p:nvSpPr>
              <p:spPr bwMode="auto">
                <a:xfrm>
                  <a:off x="1580" y="879"/>
                  <a:ext cx="80"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52" name="Rectangle 537"/>
                <p:cNvSpPr>
                  <a:spLocks noChangeArrowheads="1"/>
                </p:cNvSpPr>
                <p:nvPr/>
              </p:nvSpPr>
              <p:spPr bwMode="auto">
                <a:xfrm>
                  <a:off x="1580" y="879"/>
                  <a:ext cx="88" cy="40"/>
                </a:xfrm>
                <a:prstGeom prst="rect">
                  <a:avLst/>
                </a:prstGeom>
                <a:solidFill>
                  <a:srgbClr val="CECECE"/>
                </a:solidFill>
                <a:ln w="12700">
                  <a:solidFill>
                    <a:srgbClr val="000000"/>
                  </a:solidFill>
                  <a:miter lim="800000"/>
                  <a:headEnd/>
                  <a:tailEnd/>
                </a:ln>
              </p:spPr>
              <p:txBody>
                <a:bodyPr/>
                <a:lstStyle/>
                <a:p>
                  <a:endParaRPr lang="en-US"/>
                </a:p>
              </p:txBody>
            </p:sp>
            <p:sp>
              <p:nvSpPr>
                <p:cNvPr id="34953" name="Line 538"/>
                <p:cNvSpPr>
                  <a:spLocks noChangeShapeType="1"/>
                </p:cNvSpPr>
                <p:nvPr/>
              </p:nvSpPr>
              <p:spPr bwMode="auto">
                <a:xfrm>
                  <a:off x="887" y="863"/>
                  <a:ext cx="693" cy="1"/>
                </a:xfrm>
                <a:prstGeom prst="line">
                  <a:avLst/>
                </a:prstGeom>
                <a:noFill/>
                <a:ln w="12700">
                  <a:solidFill>
                    <a:srgbClr val="0027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54" name="Rectangle 539"/>
                <p:cNvSpPr>
                  <a:spLocks noChangeArrowheads="1"/>
                </p:cNvSpPr>
                <p:nvPr/>
              </p:nvSpPr>
              <p:spPr bwMode="auto">
                <a:xfrm>
                  <a:off x="982" y="903"/>
                  <a:ext cx="543" cy="1"/>
                </a:xfrm>
                <a:prstGeom prst="rect">
                  <a:avLst/>
                </a:prstGeom>
                <a:solidFill>
                  <a:srgbClr val="000000"/>
                </a:solidFill>
                <a:ln w="12700">
                  <a:solidFill>
                    <a:srgbClr val="00279F"/>
                  </a:solidFill>
                  <a:miter lim="800000"/>
                  <a:headEnd/>
                  <a:tailEnd/>
                </a:ln>
              </p:spPr>
              <p:txBody>
                <a:bodyPr/>
                <a:lstStyle/>
                <a:p>
                  <a:endParaRPr lang="en-US"/>
                </a:p>
              </p:txBody>
            </p:sp>
            <p:sp>
              <p:nvSpPr>
                <p:cNvPr id="34955" name="Rectangle 540"/>
                <p:cNvSpPr>
                  <a:spLocks noChangeArrowheads="1"/>
                </p:cNvSpPr>
                <p:nvPr/>
              </p:nvSpPr>
              <p:spPr bwMode="auto">
                <a:xfrm>
                  <a:off x="982" y="903"/>
                  <a:ext cx="551"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6" name="Rectangle 541"/>
                <p:cNvSpPr>
                  <a:spLocks noChangeArrowheads="1"/>
                </p:cNvSpPr>
                <p:nvPr/>
              </p:nvSpPr>
              <p:spPr bwMode="auto">
                <a:xfrm>
                  <a:off x="982" y="911"/>
                  <a:ext cx="543" cy="1"/>
                </a:xfrm>
                <a:prstGeom prst="rect">
                  <a:avLst/>
                </a:prstGeom>
                <a:solidFill>
                  <a:srgbClr val="000000"/>
                </a:solidFill>
                <a:ln w="12700">
                  <a:solidFill>
                    <a:srgbClr val="00279F"/>
                  </a:solidFill>
                  <a:miter lim="800000"/>
                  <a:headEnd/>
                  <a:tailEnd/>
                </a:ln>
              </p:spPr>
              <p:txBody>
                <a:bodyPr/>
                <a:lstStyle/>
                <a:p>
                  <a:endParaRPr lang="en-US"/>
                </a:p>
              </p:txBody>
            </p:sp>
            <p:sp>
              <p:nvSpPr>
                <p:cNvPr id="34957" name="Rectangle 542"/>
                <p:cNvSpPr>
                  <a:spLocks noChangeArrowheads="1"/>
                </p:cNvSpPr>
                <p:nvPr/>
              </p:nvSpPr>
              <p:spPr bwMode="auto">
                <a:xfrm>
                  <a:off x="982" y="911"/>
                  <a:ext cx="551"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8" name="Freeform 543"/>
                <p:cNvSpPr>
                  <a:spLocks/>
                </p:cNvSpPr>
                <p:nvPr/>
              </p:nvSpPr>
              <p:spPr bwMode="auto">
                <a:xfrm>
                  <a:off x="919" y="775"/>
                  <a:ext cx="638" cy="72"/>
                </a:xfrm>
                <a:custGeom>
                  <a:avLst/>
                  <a:gdLst>
                    <a:gd name="T0" fmla="*/ 0 w 638"/>
                    <a:gd name="T1" fmla="*/ 72 h 72"/>
                    <a:gd name="T2" fmla="*/ 638 w 638"/>
                    <a:gd name="T3" fmla="*/ 72 h 72"/>
                    <a:gd name="T4" fmla="*/ 606 w 638"/>
                    <a:gd name="T5" fmla="*/ 56 h 72"/>
                    <a:gd name="T6" fmla="*/ 558 w 638"/>
                    <a:gd name="T7" fmla="*/ 32 h 72"/>
                    <a:gd name="T8" fmla="*/ 470 w 638"/>
                    <a:gd name="T9" fmla="*/ 48 h 72"/>
                    <a:gd name="T10" fmla="*/ 438 w 638"/>
                    <a:gd name="T11" fmla="*/ 24 h 72"/>
                    <a:gd name="T12" fmla="*/ 382 w 638"/>
                    <a:gd name="T13" fmla="*/ 0 h 72"/>
                    <a:gd name="T14" fmla="*/ 335 w 638"/>
                    <a:gd name="T15" fmla="*/ 24 h 72"/>
                    <a:gd name="T16" fmla="*/ 303 w 638"/>
                    <a:gd name="T17" fmla="*/ 40 h 72"/>
                    <a:gd name="T18" fmla="*/ 295 w 638"/>
                    <a:gd name="T19" fmla="*/ 32 h 72"/>
                    <a:gd name="T20" fmla="*/ 255 w 638"/>
                    <a:gd name="T21" fmla="*/ 24 h 72"/>
                    <a:gd name="T22" fmla="*/ 215 w 638"/>
                    <a:gd name="T23" fmla="*/ 32 h 72"/>
                    <a:gd name="T24" fmla="*/ 199 w 638"/>
                    <a:gd name="T25" fmla="*/ 40 h 72"/>
                    <a:gd name="T26" fmla="*/ 191 w 638"/>
                    <a:gd name="T27" fmla="*/ 24 h 72"/>
                    <a:gd name="T28" fmla="*/ 143 w 638"/>
                    <a:gd name="T29" fmla="*/ 8 h 72"/>
                    <a:gd name="T30" fmla="*/ 103 w 638"/>
                    <a:gd name="T31" fmla="*/ 16 h 72"/>
                    <a:gd name="T32" fmla="*/ 71 w 638"/>
                    <a:gd name="T33" fmla="*/ 32 h 72"/>
                    <a:gd name="T34" fmla="*/ 40 w 638"/>
                    <a:gd name="T35" fmla="*/ 48 h 72"/>
                    <a:gd name="T36" fmla="*/ 0 w 638"/>
                    <a:gd name="T37" fmla="*/ 48 h 72"/>
                    <a:gd name="T38" fmla="*/ 0 w 638"/>
                    <a:gd name="T39" fmla="*/ 72 h 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38"/>
                    <a:gd name="T61" fmla="*/ 0 h 72"/>
                    <a:gd name="T62" fmla="*/ 638 w 638"/>
                    <a:gd name="T63" fmla="*/ 72 h 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38" h="72">
                      <a:moveTo>
                        <a:pt x="0" y="72"/>
                      </a:moveTo>
                      <a:lnTo>
                        <a:pt x="638" y="72"/>
                      </a:lnTo>
                      <a:lnTo>
                        <a:pt x="606" y="56"/>
                      </a:lnTo>
                      <a:lnTo>
                        <a:pt x="558" y="32"/>
                      </a:lnTo>
                      <a:lnTo>
                        <a:pt x="470" y="48"/>
                      </a:lnTo>
                      <a:lnTo>
                        <a:pt x="438" y="24"/>
                      </a:lnTo>
                      <a:lnTo>
                        <a:pt x="382" y="0"/>
                      </a:lnTo>
                      <a:lnTo>
                        <a:pt x="335" y="24"/>
                      </a:lnTo>
                      <a:lnTo>
                        <a:pt x="303" y="40"/>
                      </a:lnTo>
                      <a:lnTo>
                        <a:pt x="295" y="32"/>
                      </a:lnTo>
                      <a:lnTo>
                        <a:pt x="255" y="24"/>
                      </a:lnTo>
                      <a:lnTo>
                        <a:pt x="215" y="32"/>
                      </a:lnTo>
                      <a:lnTo>
                        <a:pt x="199" y="40"/>
                      </a:lnTo>
                      <a:lnTo>
                        <a:pt x="191" y="24"/>
                      </a:lnTo>
                      <a:lnTo>
                        <a:pt x="143" y="8"/>
                      </a:lnTo>
                      <a:lnTo>
                        <a:pt x="103" y="16"/>
                      </a:lnTo>
                      <a:lnTo>
                        <a:pt x="71" y="32"/>
                      </a:lnTo>
                      <a:lnTo>
                        <a:pt x="40" y="48"/>
                      </a:lnTo>
                      <a:lnTo>
                        <a:pt x="0" y="48"/>
                      </a:lnTo>
                      <a:lnTo>
                        <a:pt x="0" y="72"/>
                      </a:lnTo>
                      <a:close/>
                    </a:path>
                  </a:pathLst>
                </a:custGeom>
                <a:solidFill>
                  <a:srgbClr val="00A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4959" name="Group 544"/>
                <p:cNvGrpSpPr>
                  <a:grpSpLocks/>
                </p:cNvGrpSpPr>
                <p:nvPr/>
              </p:nvGrpSpPr>
              <p:grpSpPr bwMode="auto">
                <a:xfrm>
                  <a:off x="1580" y="871"/>
                  <a:ext cx="88" cy="8"/>
                  <a:chOff x="1580" y="871"/>
                  <a:chExt cx="88" cy="8"/>
                </a:xfrm>
              </p:grpSpPr>
              <p:sp>
                <p:nvSpPr>
                  <p:cNvPr id="35001" name="Rectangle 545"/>
                  <p:cNvSpPr>
                    <a:spLocks noChangeArrowheads="1"/>
                  </p:cNvSpPr>
                  <p:nvPr/>
                </p:nvSpPr>
                <p:spPr bwMode="auto">
                  <a:xfrm>
                    <a:off x="1580" y="871"/>
                    <a:ext cx="88"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02" name="Rectangle 546"/>
                  <p:cNvSpPr>
                    <a:spLocks noChangeArrowheads="1"/>
                  </p:cNvSpPr>
                  <p:nvPr/>
                </p:nvSpPr>
                <p:spPr bwMode="auto">
                  <a:xfrm>
                    <a:off x="1580" y="871"/>
                    <a:ext cx="8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60" name="Group 547"/>
                <p:cNvGrpSpPr>
                  <a:grpSpLocks/>
                </p:cNvGrpSpPr>
                <p:nvPr/>
              </p:nvGrpSpPr>
              <p:grpSpPr bwMode="auto">
                <a:xfrm>
                  <a:off x="1541" y="871"/>
                  <a:ext cx="39" cy="16"/>
                  <a:chOff x="1541" y="871"/>
                  <a:chExt cx="39" cy="16"/>
                </a:xfrm>
              </p:grpSpPr>
              <p:sp>
                <p:nvSpPr>
                  <p:cNvPr id="34999" name="Freeform 548"/>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0" name="Freeform 549"/>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path>
                    </a:pathLst>
                  </a:custGeom>
                  <a:noFill/>
                  <a:ln w="127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61" name="Group 550"/>
                <p:cNvGrpSpPr>
                  <a:grpSpLocks/>
                </p:cNvGrpSpPr>
                <p:nvPr/>
              </p:nvGrpSpPr>
              <p:grpSpPr bwMode="auto">
                <a:xfrm>
                  <a:off x="1541" y="879"/>
                  <a:ext cx="39" cy="40"/>
                  <a:chOff x="1541" y="879"/>
                  <a:chExt cx="39" cy="40"/>
                </a:xfrm>
              </p:grpSpPr>
              <p:sp>
                <p:nvSpPr>
                  <p:cNvPr id="34997" name="Freeform 551"/>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8" name="Freeform 552"/>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62" name="Line 553"/>
                <p:cNvSpPr>
                  <a:spLocks noChangeShapeType="1"/>
                </p:cNvSpPr>
                <p:nvPr/>
              </p:nvSpPr>
              <p:spPr bwMode="auto">
                <a:xfrm flipH="1">
                  <a:off x="1022" y="767"/>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3" name="Line 554"/>
                <p:cNvSpPr>
                  <a:spLocks noChangeShapeType="1"/>
                </p:cNvSpPr>
                <p:nvPr/>
              </p:nvSpPr>
              <p:spPr bwMode="auto">
                <a:xfrm flipH="1">
                  <a:off x="1022" y="751"/>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4" name="Line 555"/>
                <p:cNvSpPr>
                  <a:spLocks noChangeShapeType="1"/>
                </p:cNvSpPr>
                <p:nvPr/>
              </p:nvSpPr>
              <p:spPr bwMode="auto">
                <a:xfrm>
                  <a:off x="1022" y="743"/>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5" name="Line 556"/>
                <p:cNvSpPr>
                  <a:spLocks noChangeShapeType="1"/>
                </p:cNvSpPr>
                <p:nvPr/>
              </p:nvSpPr>
              <p:spPr bwMode="auto">
                <a:xfrm flipH="1">
                  <a:off x="1022" y="720"/>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6" name="Line 557"/>
                <p:cNvSpPr>
                  <a:spLocks noChangeShapeType="1"/>
                </p:cNvSpPr>
                <p:nvPr/>
              </p:nvSpPr>
              <p:spPr bwMode="auto">
                <a:xfrm>
                  <a:off x="1062" y="712"/>
                  <a:ext cx="4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7" name="Line 558"/>
                <p:cNvSpPr>
                  <a:spLocks noChangeShapeType="1"/>
                </p:cNvSpPr>
                <p:nvPr/>
              </p:nvSpPr>
              <p:spPr bwMode="auto">
                <a:xfrm>
                  <a:off x="1062" y="696"/>
                  <a:ext cx="104"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8" name="Line 559"/>
                <p:cNvSpPr>
                  <a:spLocks noChangeShapeType="1"/>
                </p:cNvSpPr>
                <p:nvPr/>
              </p:nvSpPr>
              <p:spPr bwMode="auto">
                <a:xfrm>
                  <a:off x="1070" y="688"/>
                  <a:ext cx="7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9" name="Line 560"/>
                <p:cNvSpPr>
                  <a:spLocks noChangeShapeType="1"/>
                </p:cNvSpPr>
                <p:nvPr/>
              </p:nvSpPr>
              <p:spPr bwMode="auto">
                <a:xfrm flipH="1">
                  <a:off x="1070" y="680"/>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0" name="Line 561"/>
                <p:cNvSpPr>
                  <a:spLocks noChangeShapeType="1"/>
                </p:cNvSpPr>
                <p:nvPr/>
              </p:nvSpPr>
              <p:spPr bwMode="auto">
                <a:xfrm flipH="1">
                  <a:off x="1397" y="767"/>
                  <a:ext cx="183"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1" name="Line 562"/>
                <p:cNvSpPr>
                  <a:spLocks noChangeShapeType="1"/>
                </p:cNvSpPr>
                <p:nvPr/>
              </p:nvSpPr>
              <p:spPr bwMode="auto">
                <a:xfrm flipH="1">
                  <a:off x="1461" y="751"/>
                  <a:ext cx="11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2" name="Line 563"/>
                <p:cNvSpPr>
                  <a:spLocks noChangeShapeType="1"/>
                </p:cNvSpPr>
                <p:nvPr/>
              </p:nvSpPr>
              <p:spPr bwMode="auto">
                <a:xfrm>
                  <a:off x="1437" y="743"/>
                  <a:ext cx="11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3" name="Line 564"/>
                <p:cNvSpPr>
                  <a:spLocks noChangeShapeType="1"/>
                </p:cNvSpPr>
                <p:nvPr/>
              </p:nvSpPr>
              <p:spPr bwMode="auto">
                <a:xfrm flipH="1">
                  <a:off x="1429" y="720"/>
                  <a:ext cx="12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4" name="Line 565"/>
                <p:cNvSpPr>
                  <a:spLocks noChangeShapeType="1"/>
                </p:cNvSpPr>
                <p:nvPr/>
              </p:nvSpPr>
              <p:spPr bwMode="auto">
                <a:xfrm>
                  <a:off x="1357" y="712"/>
                  <a:ext cx="20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5" name="Line 566"/>
                <p:cNvSpPr>
                  <a:spLocks noChangeShapeType="1"/>
                </p:cNvSpPr>
                <p:nvPr/>
              </p:nvSpPr>
              <p:spPr bwMode="auto">
                <a:xfrm>
                  <a:off x="1365" y="696"/>
                  <a:ext cx="19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6" name="Line 567"/>
                <p:cNvSpPr>
                  <a:spLocks noChangeShapeType="1"/>
                </p:cNvSpPr>
                <p:nvPr/>
              </p:nvSpPr>
              <p:spPr bwMode="auto">
                <a:xfrm>
                  <a:off x="1373" y="688"/>
                  <a:ext cx="17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7" name="Line 568"/>
                <p:cNvSpPr>
                  <a:spLocks noChangeShapeType="1"/>
                </p:cNvSpPr>
                <p:nvPr/>
              </p:nvSpPr>
              <p:spPr bwMode="auto">
                <a:xfrm flipH="1">
                  <a:off x="1357" y="680"/>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78" name="Group 569"/>
                <p:cNvGrpSpPr>
                  <a:grpSpLocks/>
                </p:cNvGrpSpPr>
                <p:nvPr/>
              </p:nvGrpSpPr>
              <p:grpSpPr bwMode="auto">
                <a:xfrm>
                  <a:off x="1620" y="807"/>
                  <a:ext cx="192" cy="8"/>
                  <a:chOff x="1620" y="807"/>
                  <a:chExt cx="192" cy="8"/>
                </a:xfrm>
              </p:grpSpPr>
              <p:sp>
                <p:nvSpPr>
                  <p:cNvPr id="34995" name="Rectangle 570"/>
                  <p:cNvSpPr>
                    <a:spLocks noChangeArrowheads="1"/>
                  </p:cNvSpPr>
                  <p:nvPr/>
                </p:nvSpPr>
                <p:spPr bwMode="auto">
                  <a:xfrm>
                    <a:off x="1620" y="807"/>
                    <a:ext cx="192"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96" name="Rectangle 571"/>
                  <p:cNvSpPr>
                    <a:spLocks noChangeArrowheads="1"/>
                  </p:cNvSpPr>
                  <p:nvPr/>
                </p:nvSpPr>
                <p:spPr bwMode="auto">
                  <a:xfrm>
                    <a:off x="1620" y="807"/>
                    <a:ext cx="192"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79" name="Group 572"/>
                <p:cNvGrpSpPr>
                  <a:grpSpLocks/>
                </p:cNvGrpSpPr>
                <p:nvPr/>
              </p:nvGrpSpPr>
              <p:grpSpPr bwMode="auto">
                <a:xfrm>
                  <a:off x="1580" y="807"/>
                  <a:ext cx="40" cy="16"/>
                  <a:chOff x="1580" y="807"/>
                  <a:chExt cx="40" cy="16"/>
                </a:xfrm>
              </p:grpSpPr>
              <p:sp>
                <p:nvSpPr>
                  <p:cNvPr id="34993" name="Freeform 573"/>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4" name="Freeform 574"/>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80" name="Freeform 575"/>
                <p:cNvSpPr>
                  <a:spLocks/>
                </p:cNvSpPr>
                <p:nvPr/>
              </p:nvSpPr>
              <p:spPr bwMode="auto">
                <a:xfrm>
                  <a:off x="990" y="1071"/>
                  <a:ext cx="152" cy="32"/>
                </a:xfrm>
                <a:custGeom>
                  <a:avLst/>
                  <a:gdLst>
                    <a:gd name="T0" fmla="*/ 0 w 152"/>
                    <a:gd name="T1" fmla="*/ 24 h 32"/>
                    <a:gd name="T2" fmla="*/ 40 w 152"/>
                    <a:gd name="T3" fmla="*/ 16 h 32"/>
                    <a:gd name="T4" fmla="*/ 40 w 152"/>
                    <a:gd name="T5" fmla="*/ 0 h 32"/>
                    <a:gd name="T6" fmla="*/ 64 w 152"/>
                    <a:gd name="T7" fmla="*/ 8 h 32"/>
                    <a:gd name="T8" fmla="*/ 72 w 152"/>
                    <a:gd name="T9" fmla="*/ 0 h 32"/>
                    <a:gd name="T10" fmla="*/ 80 w 152"/>
                    <a:gd name="T11" fmla="*/ 8 h 32"/>
                    <a:gd name="T12" fmla="*/ 88 w 152"/>
                    <a:gd name="T13" fmla="*/ 0 h 32"/>
                    <a:gd name="T14" fmla="*/ 104 w 152"/>
                    <a:gd name="T15" fmla="*/ 16 h 32"/>
                    <a:gd name="T16" fmla="*/ 120 w 152"/>
                    <a:gd name="T17" fmla="*/ 16 h 32"/>
                    <a:gd name="T18" fmla="*/ 120 w 152"/>
                    <a:gd name="T19" fmla="*/ 32 h 32"/>
                    <a:gd name="T20" fmla="*/ 144 w 152"/>
                    <a:gd name="T21" fmla="*/ 24 h 32"/>
                    <a:gd name="T22" fmla="*/ 152 w 152"/>
                    <a:gd name="T23" fmla="*/ 32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2"/>
                    <a:gd name="T38" fmla="*/ 152 w 152"/>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2">
                      <a:moveTo>
                        <a:pt x="0" y="24"/>
                      </a:moveTo>
                      <a:lnTo>
                        <a:pt x="40" y="16"/>
                      </a:lnTo>
                      <a:lnTo>
                        <a:pt x="40" y="0"/>
                      </a:lnTo>
                      <a:lnTo>
                        <a:pt x="64" y="8"/>
                      </a:lnTo>
                      <a:lnTo>
                        <a:pt x="72" y="0"/>
                      </a:lnTo>
                      <a:lnTo>
                        <a:pt x="80" y="8"/>
                      </a:lnTo>
                      <a:lnTo>
                        <a:pt x="88" y="0"/>
                      </a:lnTo>
                      <a:lnTo>
                        <a:pt x="104" y="16"/>
                      </a:lnTo>
                      <a:lnTo>
                        <a:pt x="120" y="16"/>
                      </a:lnTo>
                      <a:lnTo>
                        <a:pt x="120" y="32"/>
                      </a:lnTo>
                      <a:lnTo>
                        <a:pt x="144" y="24"/>
                      </a:lnTo>
                      <a:lnTo>
                        <a:pt x="152" y="32"/>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1" name="Freeform 576"/>
                <p:cNvSpPr>
                  <a:spLocks/>
                </p:cNvSpPr>
                <p:nvPr/>
              </p:nvSpPr>
              <p:spPr bwMode="auto">
                <a:xfrm>
                  <a:off x="1142" y="1071"/>
                  <a:ext cx="104" cy="24"/>
                </a:xfrm>
                <a:custGeom>
                  <a:avLst/>
                  <a:gdLst>
                    <a:gd name="T0" fmla="*/ 0 w 104"/>
                    <a:gd name="T1" fmla="*/ 16 h 24"/>
                    <a:gd name="T2" fmla="*/ 0 w 104"/>
                    <a:gd name="T3" fmla="*/ 8 h 24"/>
                    <a:gd name="T4" fmla="*/ 8 w 104"/>
                    <a:gd name="T5" fmla="*/ 16 h 24"/>
                    <a:gd name="T6" fmla="*/ 40 w 104"/>
                    <a:gd name="T7" fmla="*/ 0 h 24"/>
                    <a:gd name="T8" fmla="*/ 48 w 104"/>
                    <a:gd name="T9" fmla="*/ 16 h 24"/>
                    <a:gd name="T10" fmla="*/ 64 w 104"/>
                    <a:gd name="T11" fmla="*/ 8 h 24"/>
                    <a:gd name="T12" fmla="*/ 104 w 104"/>
                    <a:gd name="T13" fmla="*/ 24 h 24"/>
                    <a:gd name="T14" fmla="*/ 0 60000 65536"/>
                    <a:gd name="T15" fmla="*/ 0 60000 65536"/>
                    <a:gd name="T16" fmla="*/ 0 60000 65536"/>
                    <a:gd name="T17" fmla="*/ 0 60000 65536"/>
                    <a:gd name="T18" fmla="*/ 0 60000 65536"/>
                    <a:gd name="T19" fmla="*/ 0 60000 65536"/>
                    <a:gd name="T20" fmla="*/ 0 60000 65536"/>
                    <a:gd name="T21" fmla="*/ 0 w 104"/>
                    <a:gd name="T22" fmla="*/ 0 h 24"/>
                    <a:gd name="T23" fmla="*/ 104 w 10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24">
                      <a:moveTo>
                        <a:pt x="0" y="16"/>
                      </a:moveTo>
                      <a:lnTo>
                        <a:pt x="0" y="8"/>
                      </a:lnTo>
                      <a:lnTo>
                        <a:pt x="8" y="16"/>
                      </a:lnTo>
                      <a:lnTo>
                        <a:pt x="40" y="0"/>
                      </a:lnTo>
                      <a:lnTo>
                        <a:pt x="48" y="16"/>
                      </a:lnTo>
                      <a:lnTo>
                        <a:pt x="64" y="8"/>
                      </a:lnTo>
                      <a:lnTo>
                        <a:pt x="104"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2" name="Freeform 577"/>
                <p:cNvSpPr>
                  <a:spLocks/>
                </p:cNvSpPr>
                <p:nvPr/>
              </p:nvSpPr>
              <p:spPr bwMode="auto">
                <a:xfrm>
                  <a:off x="1222" y="1071"/>
                  <a:ext cx="135" cy="32"/>
                </a:xfrm>
                <a:custGeom>
                  <a:avLst/>
                  <a:gdLst>
                    <a:gd name="T0" fmla="*/ 0 w 135"/>
                    <a:gd name="T1" fmla="*/ 32 h 32"/>
                    <a:gd name="T2" fmla="*/ 24 w 135"/>
                    <a:gd name="T3" fmla="*/ 8 h 32"/>
                    <a:gd name="T4" fmla="*/ 40 w 135"/>
                    <a:gd name="T5" fmla="*/ 16 h 32"/>
                    <a:gd name="T6" fmla="*/ 71 w 135"/>
                    <a:gd name="T7" fmla="*/ 0 h 32"/>
                    <a:gd name="T8" fmla="*/ 79 w 135"/>
                    <a:gd name="T9" fmla="*/ 8 h 32"/>
                    <a:gd name="T10" fmla="*/ 111 w 135"/>
                    <a:gd name="T11" fmla="*/ 8 h 32"/>
                    <a:gd name="T12" fmla="*/ 135 w 135"/>
                    <a:gd name="T13" fmla="*/ 24 h 32"/>
                    <a:gd name="T14" fmla="*/ 0 60000 65536"/>
                    <a:gd name="T15" fmla="*/ 0 60000 65536"/>
                    <a:gd name="T16" fmla="*/ 0 60000 65536"/>
                    <a:gd name="T17" fmla="*/ 0 60000 65536"/>
                    <a:gd name="T18" fmla="*/ 0 60000 65536"/>
                    <a:gd name="T19" fmla="*/ 0 60000 65536"/>
                    <a:gd name="T20" fmla="*/ 0 60000 65536"/>
                    <a:gd name="T21" fmla="*/ 0 w 135"/>
                    <a:gd name="T22" fmla="*/ 0 h 32"/>
                    <a:gd name="T23" fmla="*/ 135 w 135"/>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32">
                      <a:moveTo>
                        <a:pt x="0" y="32"/>
                      </a:moveTo>
                      <a:lnTo>
                        <a:pt x="24" y="8"/>
                      </a:lnTo>
                      <a:lnTo>
                        <a:pt x="40" y="16"/>
                      </a:lnTo>
                      <a:lnTo>
                        <a:pt x="71" y="0"/>
                      </a:lnTo>
                      <a:lnTo>
                        <a:pt x="79" y="8"/>
                      </a:lnTo>
                      <a:lnTo>
                        <a:pt x="111" y="8"/>
                      </a:lnTo>
                      <a:lnTo>
                        <a:pt x="135"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3" name="Freeform 578"/>
                <p:cNvSpPr>
                  <a:spLocks/>
                </p:cNvSpPr>
                <p:nvPr/>
              </p:nvSpPr>
              <p:spPr bwMode="auto">
                <a:xfrm>
                  <a:off x="1357" y="1071"/>
                  <a:ext cx="88" cy="24"/>
                </a:xfrm>
                <a:custGeom>
                  <a:avLst/>
                  <a:gdLst>
                    <a:gd name="T0" fmla="*/ 0 w 88"/>
                    <a:gd name="T1" fmla="*/ 16 h 24"/>
                    <a:gd name="T2" fmla="*/ 16 w 88"/>
                    <a:gd name="T3" fmla="*/ 0 h 24"/>
                    <a:gd name="T4" fmla="*/ 48 w 88"/>
                    <a:gd name="T5" fmla="*/ 16 h 24"/>
                    <a:gd name="T6" fmla="*/ 72 w 88"/>
                    <a:gd name="T7" fmla="*/ 8 h 24"/>
                    <a:gd name="T8" fmla="*/ 88 w 88"/>
                    <a:gd name="T9" fmla="*/ 24 h 24"/>
                    <a:gd name="T10" fmla="*/ 0 60000 65536"/>
                    <a:gd name="T11" fmla="*/ 0 60000 65536"/>
                    <a:gd name="T12" fmla="*/ 0 60000 65536"/>
                    <a:gd name="T13" fmla="*/ 0 60000 65536"/>
                    <a:gd name="T14" fmla="*/ 0 60000 65536"/>
                    <a:gd name="T15" fmla="*/ 0 w 88"/>
                    <a:gd name="T16" fmla="*/ 0 h 24"/>
                    <a:gd name="T17" fmla="*/ 88 w 88"/>
                    <a:gd name="T18" fmla="*/ 24 h 24"/>
                  </a:gdLst>
                  <a:ahLst/>
                  <a:cxnLst>
                    <a:cxn ang="T10">
                      <a:pos x="T0" y="T1"/>
                    </a:cxn>
                    <a:cxn ang="T11">
                      <a:pos x="T2" y="T3"/>
                    </a:cxn>
                    <a:cxn ang="T12">
                      <a:pos x="T4" y="T5"/>
                    </a:cxn>
                    <a:cxn ang="T13">
                      <a:pos x="T6" y="T7"/>
                    </a:cxn>
                    <a:cxn ang="T14">
                      <a:pos x="T8" y="T9"/>
                    </a:cxn>
                  </a:cxnLst>
                  <a:rect l="T15" t="T16" r="T17" b="T18"/>
                  <a:pathLst>
                    <a:path w="88" h="24">
                      <a:moveTo>
                        <a:pt x="0" y="16"/>
                      </a:moveTo>
                      <a:lnTo>
                        <a:pt x="16" y="0"/>
                      </a:lnTo>
                      <a:lnTo>
                        <a:pt x="48" y="16"/>
                      </a:lnTo>
                      <a:lnTo>
                        <a:pt x="72" y="8"/>
                      </a:lnTo>
                      <a:lnTo>
                        <a:pt x="88"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4" name="Freeform 579"/>
                <p:cNvSpPr>
                  <a:spLocks/>
                </p:cNvSpPr>
                <p:nvPr/>
              </p:nvSpPr>
              <p:spPr bwMode="auto">
                <a:xfrm>
                  <a:off x="1461" y="1087"/>
                  <a:ext cx="119" cy="8"/>
                </a:xfrm>
                <a:custGeom>
                  <a:avLst/>
                  <a:gdLst>
                    <a:gd name="T0" fmla="*/ 0 w 119"/>
                    <a:gd name="T1" fmla="*/ 8 h 8"/>
                    <a:gd name="T2" fmla="*/ 16 w 119"/>
                    <a:gd name="T3" fmla="*/ 0 h 8"/>
                    <a:gd name="T4" fmla="*/ 40 w 119"/>
                    <a:gd name="T5" fmla="*/ 8 h 8"/>
                    <a:gd name="T6" fmla="*/ 56 w 119"/>
                    <a:gd name="T7" fmla="*/ 0 h 8"/>
                    <a:gd name="T8" fmla="*/ 80 w 119"/>
                    <a:gd name="T9" fmla="*/ 8 h 8"/>
                    <a:gd name="T10" fmla="*/ 112 w 119"/>
                    <a:gd name="T11" fmla="*/ 0 h 8"/>
                    <a:gd name="T12" fmla="*/ 119 w 119"/>
                    <a:gd name="T13" fmla="*/ 8 h 8"/>
                    <a:gd name="T14" fmla="*/ 0 60000 65536"/>
                    <a:gd name="T15" fmla="*/ 0 60000 65536"/>
                    <a:gd name="T16" fmla="*/ 0 60000 65536"/>
                    <a:gd name="T17" fmla="*/ 0 60000 65536"/>
                    <a:gd name="T18" fmla="*/ 0 60000 65536"/>
                    <a:gd name="T19" fmla="*/ 0 60000 65536"/>
                    <a:gd name="T20" fmla="*/ 0 60000 65536"/>
                    <a:gd name="T21" fmla="*/ 0 w 119"/>
                    <a:gd name="T22" fmla="*/ 0 h 8"/>
                    <a:gd name="T23" fmla="*/ 119 w 1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9" h="8">
                      <a:moveTo>
                        <a:pt x="0" y="8"/>
                      </a:moveTo>
                      <a:lnTo>
                        <a:pt x="16" y="0"/>
                      </a:lnTo>
                      <a:lnTo>
                        <a:pt x="40" y="8"/>
                      </a:lnTo>
                      <a:lnTo>
                        <a:pt x="56" y="0"/>
                      </a:lnTo>
                      <a:lnTo>
                        <a:pt x="80" y="8"/>
                      </a:lnTo>
                      <a:lnTo>
                        <a:pt x="112" y="0"/>
                      </a:lnTo>
                      <a:lnTo>
                        <a:pt x="119" y="8"/>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5" name="Freeform 580"/>
                <p:cNvSpPr>
                  <a:spLocks/>
                </p:cNvSpPr>
                <p:nvPr/>
              </p:nvSpPr>
              <p:spPr bwMode="auto">
                <a:xfrm>
                  <a:off x="1421" y="1055"/>
                  <a:ext cx="128" cy="24"/>
                </a:xfrm>
                <a:custGeom>
                  <a:avLst/>
                  <a:gdLst>
                    <a:gd name="T0" fmla="*/ 128 w 128"/>
                    <a:gd name="T1" fmla="*/ 16 h 24"/>
                    <a:gd name="T2" fmla="*/ 120 w 128"/>
                    <a:gd name="T3" fmla="*/ 16 h 24"/>
                    <a:gd name="T4" fmla="*/ 104 w 128"/>
                    <a:gd name="T5" fmla="*/ 24 h 24"/>
                    <a:gd name="T6" fmla="*/ 88 w 128"/>
                    <a:gd name="T7" fmla="*/ 8 h 24"/>
                    <a:gd name="T8" fmla="*/ 56 w 128"/>
                    <a:gd name="T9" fmla="*/ 16 h 24"/>
                    <a:gd name="T10" fmla="*/ 40 w 128"/>
                    <a:gd name="T11" fmla="*/ 8 h 24"/>
                    <a:gd name="T12" fmla="*/ 24 w 128"/>
                    <a:gd name="T13" fmla="*/ 16 h 24"/>
                    <a:gd name="T14" fmla="*/ 0 w 128"/>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24"/>
                    <a:gd name="T26" fmla="*/ 128 w 1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24">
                      <a:moveTo>
                        <a:pt x="128" y="16"/>
                      </a:moveTo>
                      <a:lnTo>
                        <a:pt x="120" y="16"/>
                      </a:lnTo>
                      <a:lnTo>
                        <a:pt x="104" y="24"/>
                      </a:lnTo>
                      <a:lnTo>
                        <a:pt x="88" y="8"/>
                      </a:lnTo>
                      <a:lnTo>
                        <a:pt x="56" y="16"/>
                      </a:lnTo>
                      <a:lnTo>
                        <a:pt x="40" y="8"/>
                      </a:lnTo>
                      <a:lnTo>
                        <a:pt x="24" y="16"/>
                      </a:lnTo>
                      <a:lnTo>
                        <a:pt x="0"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6" name="Freeform 581"/>
                <p:cNvSpPr>
                  <a:spLocks/>
                </p:cNvSpPr>
                <p:nvPr/>
              </p:nvSpPr>
              <p:spPr bwMode="auto">
                <a:xfrm>
                  <a:off x="1644" y="1103"/>
                  <a:ext cx="192" cy="48"/>
                </a:xfrm>
                <a:custGeom>
                  <a:avLst/>
                  <a:gdLst>
                    <a:gd name="T0" fmla="*/ 0 w 192"/>
                    <a:gd name="T1" fmla="*/ 48 h 48"/>
                    <a:gd name="T2" fmla="*/ 8 w 192"/>
                    <a:gd name="T3" fmla="*/ 32 h 48"/>
                    <a:gd name="T4" fmla="*/ 24 w 192"/>
                    <a:gd name="T5" fmla="*/ 40 h 48"/>
                    <a:gd name="T6" fmla="*/ 48 w 192"/>
                    <a:gd name="T7" fmla="*/ 24 h 48"/>
                    <a:gd name="T8" fmla="*/ 64 w 192"/>
                    <a:gd name="T9" fmla="*/ 0 h 48"/>
                    <a:gd name="T10" fmla="*/ 96 w 192"/>
                    <a:gd name="T11" fmla="*/ 32 h 48"/>
                    <a:gd name="T12" fmla="*/ 112 w 192"/>
                    <a:gd name="T13" fmla="*/ 8 h 48"/>
                    <a:gd name="T14" fmla="*/ 128 w 192"/>
                    <a:gd name="T15" fmla="*/ 24 h 48"/>
                    <a:gd name="T16" fmla="*/ 160 w 192"/>
                    <a:gd name="T17" fmla="*/ 8 h 48"/>
                    <a:gd name="T18" fmla="*/ 176 w 192"/>
                    <a:gd name="T19" fmla="*/ 24 h 48"/>
                    <a:gd name="T20" fmla="*/ 192 w 192"/>
                    <a:gd name="T21" fmla="*/ 4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
                    <a:gd name="T34" fmla="*/ 0 h 48"/>
                    <a:gd name="T35" fmla="*/ 192 w 19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 h="48">
                      <a:moveTo>
                        <a:pt x="0" y="48"/>
                      </a:moveTo>
                      <a:lnTo>
                        <a:pt x="8" y="32"/>
                      </a:lnTo>
                      <a:lnTo>
                        <a:pt x="24" y="40"/>
                      </a:lnTo>
                      <a:lnTo>
                        <a:pt x="48" y="24"/>
                      </a:lnTo>
                      <a:lnTo>
                        <a:pt x="64" y="0"/>
                      </a:lnTo>
                      <a:lnTo>
                        <a:pt x="96" y="32"/>
                      </a:lnTo>
                      <a:lnTo>
                        <a:pt x="112" y="8"/>
                      </a:lnTo>
                      <a:lnTo>
                        <a:pt x="128" y="24"/>
                      </a:lnTo>
                      <a:lnTo>
                        <a:pt x="160" y="8"/>
                      </a:lnTo>
                      <a:lnTo>
                        <a:pt x="176" y="24"/>
                      </a:lnTo>
                      <a:lnTo>
                        <a:pt x="192" y="4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7" name="Freeform 582"/>
                <p:cNvSpPr>
                  <a:spLocks/>
                </p:cNvSpPr>
                <p:nvPr/>
              </p:nvSpPr>
              <p:spPr bwMode="auto">
                <a:xfrm>
                  <a:off x="1724" y="1055"/>
                  <a:ext cx="152" cy="24"/>
                </a:xfrm>
                <a:custGeom>
                  <a:avLst/>
                  <a:gdLst>
                    <a:gd name="T0" fmla="*/ 152 w 152"/>
                    <a:gd name="T1" fmla="*/ 24 h 24"/>
                    <a:gd name="T2" fmla="*/ 128 w 152"/>
                    <a:gd name="T3" fmla="*/ 8 h 24"/>
                    <a:gd name="T4" fmla="*/ 120 w 152"/>
                    <a:gd name="T5" fmla="*/ 16 h 24"/>
                    <a:gd name="T6" fmla="*/ 88 w 152"/>
                    <a:gd name="T7" fmla="*/ 0 h 24"/>
                    <a:gd name="T8" fmla="*/ 56 w 152"/>
                    <a:gd name="T9" fmla="*/ 8 h 24"/>
                    <a:gd name="T10" fmla="*/ 32 w 152"/>
                    <a:gd name="T11" fmla="*/ 8 h 24"/>
                    <a:gd name="T12" fmla="*/ 16 w 152"/>
                    <a:gd name="T13" fmla="*/ 0 h 24"/>
                    <a:gd name="T14" fmla="*/ 0 w 152"/>
                    <a:gd name="T15" fmla="*/ 16 h 24"/>
                    <a:gd name="T16" fmla="*/ 0 60000 65536"/>
                    <a:gd name="T17" fmla="*/ 0 60000 65536"/>
                    <a:gd name="T18" fmla="*/ 0 60000 65536"/>
                    <a:gd name="T19" fmla="*/ 0 60000 65536"/>
                    <a:gd name="T20" fmla="*/ 0 60000 65536"/>
                    <a:gd name="T21" fmla="*/ 0 60000 65536"/>
                    <a:gd name="T22" fmla="*/ 0 60000 65536"/>
                    <a:gd name="T23" fmla="*/ 0 60000 65536"/>
                    <a:gd name="T24" fmla="*/ 0 w 152"/>
                    <a:gd name="T25" fmla="*/ 0 h 24"/>
                    <a:gd name="T26" fmla="*/ 152 w 15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 h="24">
                      <a:moveTo>
                        <a:pt x="152" y="24"/>
                      </a:moveTo>
                      <a:lnTo>
                        <a:pt x="128" y="8"/>
                      </a:lnTo>
                      <a:lnTo>
                        <a:pt x="120" y="16"/>
                      </a:lnTo>
                      <a:lnTo>
                        <a:pt x="88" y="0"/>
                      </a:lnTo>
                      <a:lnTo>
                        <a:pt x="56" y="8"/>
                      </a:lnTo>
                      <a:lnTo>
                        <a:pt x="32" y="8"/>
                      </a:lnTo>
                      <a:lnTo>
                        <a:pt x="16" y="0"/>
                      </a:lnTo>
                      <a:lnTo>
                        <a:pt x="0"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8" name="Freeform 583"/>
                <p:cNvSpPr>
                  <a:spLocks/>
                </p:cNvSpPr>
                <p:nvPr/>
              </p:nvSpPr>
              <p:spPr bwMode="auto">
                <a:xfrm>
                  <a:off x="1557" y="1055"/>
                  <a:ext cx="143" cy="16"/>
                </a:xfrm>
                <a:custGeom>
                  <a:avLst/>
                  <a:gdLst>
                    <a:gd name="T0" fmla="*/ 143 w 143"/>
                    <a:gd name="T1" fmla="*/ 16 h 16"/>
                    <a:gd name="T2" fmla="*/ 127 w 143"/>
                    <a:gd name="T3" fmla="*/ 0 h 16"/>
                    <a:gd name="T4" fmla="*/ 111 w 143"/>
                    <a:gd name="T5" fmla="*/ 8 h 16"/>
                    <a:gd name="T6" fmla="*/ 95 w 143"/>
                    <a:gd name="T7" fmla="*/ 0 h 16"/>
                    <a:gd name="T8" fmla="*/ 79 w 143"/>
                    <a:gd name="T9" fmla="*/ 8 h 16"/>
                    <a:gd name="T10" fmla="*/ 63 w 143"/>
                    <a:gd name="T11" fmla="*/ 0 h 16"/>
                    <a:gd name="T12" fmla="*/ 55 w 143"/>
                    <a:gd name="T13" fmla="*/ 8 h 16"/>
                    <a:gd name="T14" fmla="*/ 0 w 143"/>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16"/>
                    <a:gd name="T26" fmla="*/ 143 w 14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16">
                      <a:moveTo>
                        <a:pt x="143" y="16"/>
                      </a:moveTo>
                      <a:lnTo>
                        <a:pt x="127" y="0"/>
                      </a:lnTo>
                      <a:lnTo>
                        <a:pt x="111" y="8"/>
                      </a:lnTo>
                      <a:lnTo>
                        <a:pt x="95" y="0"/>
                      </a:lnTo>
                      <a:lnTo>
                        <a:pt x="79" y="8"/>
                      </a:lnTo>
                      <a:lnTo>
                        <a:pt x="63" y="0"/>
                      </a:lnTo>
                      <a:lnTo>
                        <a:pt x="55" y="8"/>
                      </a:lnTo>
                      <a:lnTo>
                        <a:pt x="0"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9" name="Freeform 584"/>
                <p:cNvSpPr>
                  <a:spLocks/>
                </p:cNvSpPr>
                <p:nvPr/>
              </p:nvSpPr>
              <p:spPr bwMode="auto">
                <a:xfrm>
                  <a:off x="1150" y="1047"/>
                  <a:ext cx="183" cy="24"/>
                </a:xfrm>
                <a:custGeom>
                  <a:avLst/>
                  <a:gdLst>
                    <a:gd name="T0" fmla="*/ 183 w 183"/>
                    <a:gd name="T1" fmla="*/ 24 h 24"/>
                    <a:gd name="T2" fmla="*/ 151 w 183"/>
                    <a:gd name="T3" fmla="*/ 8 h 24"/>
                    <a:gd name="T4" fmla="*/ 128 w 183"/>
                    <a:gd name="T5" fmla="*/ 0 h 24"/>
                    <a:gd name="T6" fmla="*/ 96 w 183"/>
                    <a:gd name="T7" fmla="*/ 24 h 24"/>
                    <a:gd name="T8" fmla="*/ 72 w 183"/>
                    <a:gd name="T9" fmla="*/ 8 h 24"/>
                    <a:gd name="T10" fmla="*/ 40 w 183"/>
                    <a:gd name="T11" fmla="*/ 16 h 24"/>
                    <a:gd name="T12" fmla="*/ 0 w 183"/>
                    <a:gd name="T13" fmla="*/ 16 h 24"/>
                    <a:gd name="T14" fmla="*/ 0 60000 65536"/>
                    <a:gd name="T15" fmla="*/ 0 60000 65536"/>
                    <a:gd name="T16" fmla="*/ 0 60000 65536"/>
                    <a:gd name="T17" fmla="*/ 0 60000 65536"/>
                    <a:gd name="T18" fmla="*/ 0 60000 65536"/>
                    <a:gd name="T19" fmla="*/ 0 60000 65536"/>
                    <a:gd name="T20" fmla="*/ 0 60000 65536"/>
                    <a:gd name="T21" fmla="*/ 0 w 183"/>
                    <a:gd name="T22" fmla="*/ 0 h 24"/>
                    <a:gd name="T23" fmla="*/ 183 w 183"/>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4">
                      <a:moveTo>
                        <a:pt x="183" y="24"/>
                      </a:moveTo>
                      <a:lnTo>
                        <a:pt x="151" y="8"/>
                      </a:lnTo>
                      <a:lnTo>
                        <a:pt x="128" y="0"/>
                      </a:lnTo>
                      <a:lnTo>
                        <a:pt x="96" y="24"/>
                      </a:lnTo>
                      <a:lnTo>
                        <a:pt x="72" y="8"/>
                      </a:lnTo>
                      <a:lnTo>
                        <a:pt x="40" y="16"/>
                      </a:lnTo>
                      <a:lnTo>
                        <a:pt x="0"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0" name="Freeform 585"/>
                <p:cNvSpPr>
                  <a:spLocks/>
                </p:cNvSpPr>
                <p:nvPr/>
              </p:nvSpPr>
              <p:spPr bwMode="auto">
                <a:xfrm>
                  <a:off x="1054" y="1055"/>
                  <a:ext cx="88" cy="8"/>
                </a:xfrm>
                <a:custGeom>
                  <a:avLst/>
                  <a:gdLst>
                    <a:gd name="T0" fmla="*/ 0 w 88"/>
                    <a:gd name="T1" fmla="*/ 8 h 8"/>
                    <a:gd name="T2" fmla="*/ 16 w 88"/>
                    <a:gd name="T3" fmla="*/ 0 h 8"/>
                    <a:gd name="T4" fmla="*/ 40 w 88"/>
                    <a:gd name="T5" fmla="*/ 0 h 8"/>
                    <a:gd name="T6" fmla="*/ 56 w 88"/>
                    <a:gd name="T7" fmla="*/ 0 h 8"/>
                    <a:gd name="T8" fmla="*/ 88 w 88"/>
                    <a:gd name="T9" fmla="*/ 0 h 8"/>
                    <a:gd name="T10" fmla="*/ 0 60000 65536"/>
                    <a:gd name="T11" fmla="*/ 0 60000 65536"/>
                    <a:gd name="T12" fmla="*/ 0 60000 65536"/>
                    <a:gd name="T13" fmla="*/ 0 60000 65536"/>
                    <a:gd name="T14" fmla="*/ 0 60000 65536"/>
                    <a:gd name="T15" fmla="*/ 0 w 88"/>
                    <a:gd name="T16" fmla="*/ 0 h 8"/>
                    <a:gd name="T17" fmla="*/ 88 w 88"/>
                    <a:gd name="T18" fmla="*/ 8 h 8"/>
                  </a:gdLst>
                  <a:ahLst/>
                  <a:cxnLst>
                    <a:cxn ang="T10">
                      <a:pos x="T0" y="T1"/>
                    </a:cxn>
                    <a:cxn ang="T11">
                      <a:pos x="T2" y="T3"/>
                    </a:cxn>
                    <a:cxn ang="T12">
                      <a:pos x="T4" y="T5"/>
                    </a:cxn>
                    <a:cxn ang="T13">
                      <a:pos x="T6" y="T7"/>
                    </a:cxn>
                    <a:cxn ang="T14">
                      <a:pos x="T8" y="T9"/>
                    </a:cxn>
                  </a:cxnLst>
                  <a:rect l="T15" t="T16" r="T17" b="T18"/>
                  <a:pathLst>
                    <a:path w="88" h="8">
                      <a:moveTo>
                        <a:pt x="0" y="8"/>
                      </a:moveTo>
                      <a:lnTo>
                        <a:pt x="16" y="0"/>
                      </a:lnTo>
                      <a:lnTo>
                        <a:pt x="40" y="0"/>
                      </a:lnTo>
                      <a:lnTo>
                        <a:pt x="56" y="0"/>
                      </a:lnTo>
                      <a:lnTo>
                        <a:pt x="88"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1" name="Line 586"/>
                <p:cNvSpPr>
                  <a:spLocks noChangeShapeType="1"/>
                </p:cNvSpPr>
                <p:nvPr/>
              </p:nvSpPr>
              <p:spPr bwMode="auto">
                <a:xfrm>
                  <a:off x="1485" y="1063"/>
                  <a:ext cx="40" cy="1"/>
                </a:xfrm>
                <a:prstGeom prst="line">
                  <a:avLst/>
                </a:prstGeom>
                <a:noFill/>
                <a:ln w="25400">
                  <a:solidFill>
                    <a:srgbClr val="0027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92" name="Freeform 587"/>
                <p:cNvSpPr>
                  <a:spLocks/>
                </p:cNvSpPr>
                <p:nvPr/>
              </p:nvSpPr>
              <p:spPr bwMode="auto">
                <a:xfrm>
                  <a:off x="1612" y="1079"/>
                  <a:ext cx="112" cy="16"/>
                </a:xfrm>
                <a:custGeom>
                  <a:avLst/>
                  <a:gdLst>
                    <a:gd name="T0" fmla="*/ 0 w 112"/>
                    <a:gd name="T1" fmla="*/ 8 h 16"/>
                    <a:gd name="T2" fmla="*/ 8 w 112"/>
                    <a:gd name="T3" fmla="*/ 0 h 16"/>
                    <a:gd name="T4" fmla="*/ 40 w 112"/>
                    <a:gd name="T5" fmla="*/ 8 h 16"/>
                    <a:gd name="T6" fmla="*/ 56 w 112"/>
                    <a:gd name="T7" fmla="*/ 8 h 16"/>
                    <a:gd name="T8" fmla="*/ 64 w 112"/>
                    <a:gd name="T9" fmla="*/ 16 h 16"/>
                    <a:gd name="T10" fmla="*/ 112 w 112"/>
                    <a:gd name="T11" fmla="*/ 16 h 16"/>
                    <a:gd name="T12" fmla="*/ 0 60000 65536"/>
                    <a:gd name="T13" fmla="*/ 0 60000 65536"/>
                    <a:gd name="T14" fmla="*/ 0 60000 65536"/>
                    <a:gd name="T15" fmla="*/ 0 60000 65536"/>
                    <a:gd name="T16" fmla="*/ 0 60000 65536"/>
                    <a:gd name="T17" fmla="*/ 0 60000 65536"/>
                    <a:gd name="T18" fmla="*/ 0 w 112"/>
                    <a:gd name="T19" fmla="*/ 0 h 16"/>
                    <a:gd name="T20" fmla="*/ 112 w 11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12" h="16">
                      <a:moveTo>
                        <a:pt x="0" y="8"/>
                      </a:moveTo>
                      <a:lnTo>
                        <a:pt x="8" y="0"/>
                      </a:lnTo>
                      <a:lnTo>
                        <a:pt x="40" y="8"/>
                      </a:lnTo>
                      <a:lnTo>
                        <a:pt x="56" y="8"/>
                      </a:lnTo>
                      <a:lnTo>
                        <a:pt x="64" y="16"/>
                      </a:lnTo>
                      <a:lnTo>
                        <a:pt x="112"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22" name="Rectangle 588"/>
              <p:cNvSpPr>
                <a:spLocks noChangeArrowheads="1"/>
              </p:cNvSpPr>
              <p:nvPr/>
            </p:nvSpPr>
            <p:spPr bwMode="auto">
              <a:xfrm>
                <a:off x="4125" y="2226"/>
                <a:ext cx="714" cy="8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grpSp>
        <p:nvGrpSpPr>
          <p:cNvPr id="33936" name="Group 589"/>
          <p:cNvGrpSpPr>
            <a:grpSpLocks/>
          </p:cNvGrpSpPr>
          <p:nvPr/>
        </p:nvGrpSpPr>
        <p:grpSpPr bwMode="auto">
          <a:xfrm>
            <a:off x="7164388" y="2135188"/>
            <a:ext cx="1552575" cy="731837"/>
            <a:chOff x="3079" y="3133"/>
            <a:chExt cx="654" cy="341"/>
          </a:xfrm>
        </p:grpSpPr>
        <p:sp>
          <p:nvSpPr>
            <p:cNvPr id="34849" name="Freeform 590"/>
            <p:cNvSpPr>
              <a:spLocks/>
            </p:cNvSpPr>
            <p:nvPr/>
          </p:nvSpPr>
          <p:spPr bwMode="auto">
            <a:xfrm>
              <a:off x="3569" y="3133"/>
              <a:ext cx="25" cy="275"/>
            </a:xfrm>
            <a:custGeom>
              <a:avLst/>
              <a:gdLst>
                <a:gd name="T0" fmla="*/ 1 w 149"/>
                <a:gd name="T1" fmla="*/ 0 h 1648"/>
                <a:gd name="T2" fmla="*/ 1 w 149"/>
                <a:gd name="T3" fmla="*/ 7 h 1648"/>
                <a:gd name="T4" fmla="*/ 1 w 149"/>
                <a:gd name="T5" fmla="*/ 7 h 1648"/>
                <a:gd name="T6" fmla="*/ 1 w 149"/>
                <a:gd name="T7" fmla="*/ 15 h 1648"/>
                <a:gd name="T8" fmla="*/ 1 w 149"/>
                <a:gd name="T9" fmla="*/ 15 h 1648"/>
                <a:gd name="T10" fmla="*/ 1 w 149"/>
                <a:gd name="T11" fmla="*/ 21 h 1648"/>
                <a:gd name="T12" fmla="*/ 0 w 149"/>
                <a:gd name="T13" fmla="*/ 21 h 1648"/>
                <a:gd name="T14" fmla="*/ 0 w 149"/>
                <a:gd name="T15" fmla="*/ 31 h 1648"/>
                <a:gd name="T16" fmla="*/ 0 w 149"/>
                <a:gd name="T17" fmla="*/ 31 h 1648"/>
                <a:gd name="T18" fmla="*/ 0 w 149"/>
                <a:gd name="T19" fmla="*/ 46 h 1648"/>
                <a:gd name="T20" fmla="*/ 2 w 149"/>
                <a:gd name="T21" fmla="*/ 46 h 1648"/>
                <a:gd name="T22" fmla="*/ 4 w 149"/>
                <a:gd name="T23" fmla="*/ 31 h 1648"/>
                <a:gd name="T24" fmla="*/ 4 w 149"/>
                <a:gd name="T25" fmla="*/ 21 h 1648"/>
                <a:gd name="T26" fmla="*/ 4 w 149"/>
                <a:gd name="T27" fmla="*/ 21 h 1648"/>
                <a:gd name="T28" fmla="*/ 4 w 149"/>
                <a:gd name="T29" fmla="*/ 15 h 1648"/>
                <a:gd name="T30" fmla="*/ 4 w 149"/>
                <a:gd name="T31" fmla="*/ 15 h 1648"/>
                <a:gd name="T32" fmla="*/ 4 w 149"/>
                <a:gd name="T33" fmla="*/ 7 h 1648"/>
                <a:gd name="T34" fmla="*/ 3 w 149"/>
                <a:gd name="T35" fmla="*/ 7 h 1648"/>
                <a:gd name="T36" fmla="*/ 3 w 149"/>
                <a:gd name="T37" fmla="*/ 0 h 1648"/>
                <a:gd name="T38" fmla="*/ 1 w 149"/>
                <a:gd name="T39" fmla="*/ 0 h 16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1648"/>
                <a:gd name="T62" fmla="*/ 149 w 149"/>
                <a:gd name="T63" fmla="*/ 1648 h 16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1648">
                  <a:moveTo>
                    <a:pt x="39" y="0"/>
                  </a:moveTo>
                  <a:lnTo>
                    <a:pt x="39" y="261"/>
                  </a:lnTo>
                  <a:lnTo>
                    <a:pt x="27" y="261"/>
                  </a:lnTo>
                  <a:lnTo>
                    <a:pt x="27" y="523"/>
                  </a:lnTo>
                  <a:lnTo>
                    <a:pt x="15" y="523"/>
                  </a:lnTo>
                  <a:lnTo>
                    <a:pt x="15" y="769"/>
                  </a:lnTo>
                  <a:lnTo>
                    <a:pt x="7" y="769"/>
                  </a:lnTo>
                  <a:lnTo>
                    <a:pt x="7" y="1099"/>
                  </a:lnTo>
                  <a:lnTo>
                    <a:pt x="0" y="1099"/>
                  </a:lnTo>
                  <a:lnTo>
                    <a:pt x="0" y="1648"/>
                  </a:lnTo>
                  <a:lnTo>
                    <a:pt x="81" y="1648"/>
                  </a:lnTo>
                  <a:lnTo>
                    <a:pt x="149" y="1094"/>
                  </a:lnTo>
                  <a:lnTo>
                    <a:pt x="149" y="768"/>
                  </a:lnTo>
                  <a:lnTo>
                    <a:pt x="142" y="768"/>
                  </a:lnTo>
                  <a:lnTo>
                    <a:pt x="142" y="523"/>
                  </a:lnTo>
                  <a:lnTo>
                    <a:pt x="132" y="523"/>
                  </a:lnTo>
                  <a:lnTo>
                    <a:pt x="132" y="261"/>
                  </a:lnTo>
                  <a:lnTo>
                    <a:pt x="120" y="261"/>
                  </a:lnTo>
                  <a:lnTo>
                    <a:pt x="120" y="0"/>
                  </a:lnTo>
                  <a:lnTo>
                    <a:pt x="39" y="0"/>
                  </a:lnTo>
                  <a:close/>
                </a:path>
              </a:pathLst>
            </a:custGeom>
            <a:solidFill>
              <a:srgbClr val="808080"/>
            </a:solidFill>
            <a:ln w="0">
              <a:solidFill>
                <a:srgbClr val="000000"/>
              </a:solidFill>
              <a:round/>
              <a:headEnd/>
              <a:tailEnd/>
            </a:ln>
          </p:spPr>
          <p:txBody>
            <a:bodyPr/>
            <a:lstStyle/>
            <a:p>
              <a:endParaRPr lang="en-US"/>
            </a:p>
          </p:txBody>
        </p:sp>
        <p:sp>
          <p:nvSpPr>
            <p:cNvPr id="34850" name="Freeform 591"/>
            <p:cNvSpPr>
              <a:spLocks/>
            </p:cNvSpPr>
            <p:nvPr/>
          </p:nvSpPr>
          <p:spPr bwMode="auto">
            <a:xfrm>
              <a:off x="3614" y="3133"/>
              <a:ext cx="26" cy="275"/>
            </a:xfrm>
            <a:custGeom>
              <a:avLst/>
              <a:gdLst>
                <a:gd name="T0" fmla="*/ 1 w 157"/>
                <a:gd name="T1" fmla="*/ 0 h 1648"/>
                <a:gd name="T2" fmla="*/ 1 w 157"/>
                <a:gd name="T3" fmla="*/ 7 h 1648"/>
                <a:gd name="T4" fmla="*/ 1 w 157"/>
                <a:gd name="T5" fmla="*/ 7 h 1648"/>
                <a:gd name="T6" fmla="*/ 1 w 157"/>
                <a:gd name="T7" fmla="*/ 15 h 1648"/>
                <a:gd name="T8" fmla="*/ 0 w 157"/>
                <a:gd name="T9" fmla="*/ 15 h 1648"/>
                <a:gd name="T10" fmla="*/ 0 w 157"/>
                <a:gd name="T11" fmla="*/ 21 h 1648"/>
                <a:gd name="T12" fmla="*/ 0 w 157"/>
                <a:gd name="T13" fmla="*/ 21 h 1648"/>
                <a:gd name="T14" fmla="*/ 0 w 157"/>
                <a:gd name="T15" fmla="*/ 31 h 1648"/>
                <a:gd name="T16" fmla="*/ 0 w 157"/>
                <a:gd name="T17" fmla="*/ 31 h 1648"/>
                <a:gd name="T18" fmla="*/ 0 w 157"/>
                <a:gd name="T19" fmla="*/ 46 h 1648"/>
                <a:gd name="T20" fmla="*/ 4 w 157"/>
                <a:gd name="T21" fmla="*/ 46 h 1648"/>
                <a:gd name="T22" fmla="*/ 4 w 157"/>
                <a:gd name="T23" fmla="*/ 31 h 1648"/>
                <a:gd name="T24" fmla="*/ 4 w 157"/>
                <a:gd name="T25" fmla="*/ 31 h 1648"/>
                <a:gd name="T26" fmla="*/ 4 w 157"/>
                <a:gd name="T27" fmla="*/ 21 h 1648"/>
                <a:gd name="T28" fmla="*/ 4 w 157"/>
                <a:gd name="T29" fmla="*/ 21 h 1648"/>
                <a:gd name="T30" fmla="*/ 4 w 157"/>
                <a:gd name="T31" fmla="*/ 15 h 1648"/>
                <a:gd name="T32" fmla="*/ 4 w 157"/>
                <a:gd name="T33" fmla="*/ 15 h 1648"/>
                <a:gd name="T34" fmla="*/ 4 w 157"/>
                <a:gd name="T35" fmla="*/ 7 h 1648"/>
                <a:gd name="T36" fmla="*/ 3 w 157"/>
                <a:gd name="T37" fmla="*/ 7 h 1648"/>
                <a:gd name="T38" fmla="*/ 3 w 157"/>
                <a:gd name="T39" fmla="*/ 0 h 1648"/>
                <a:gd name="T40" fmla="*/ 1 w 157"/>
                <a:gd name="T41" fmla="*/ 0 h 16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
                <a:gd name="T64" fmla="*/ 0 h 1648"/>
                <a:gd name="T65" fmla="*/ 157 w 157"/>
                <a:gd name="T66" fmla="*/ 1648 h 16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 h="1648">
                  <a:moveTo>
                    <a:pt x="38" y="0"/>
                  </a:moveTo>
                  <a:lnTo>
                    <a:pt x="38" y="261"/>
                  </a:lnTo>
                  <a:lnTo>
                    <a:pt x="26" y="261"/>
                  </a:lnTo>
                  <a:lnTo>
                    <a:pt x="26" y="523"/>
                  </a:lnTo>
                  <a:lnTo>
                    <a:pt x="15" y="523"/>
                  </a:lnTo>
                  <a:lnTo>
                    <a:pt x="15" y="769"/>
                  </a:lnTo>
                  <a:lnTo>
                    <a:pt x="7" y="769"/>
                  </a:lnTo>
                  <a:lnTo>
                    <a:pt x="7" y="1099"/>
                  </a:lnTo>
                  <a:lnTo>
                    <a:pt x="0" y="1099"/>
                  </a:lnTo>
                  <a:lnTo>
                    <a:pt x="0" y="1648"/>
                  </a:lnTo>
                  <a:lnTo>
                    <a:pt x="157" y="1648"/>
                  </a:lnTo>
                  <a:lnTo>
                    <a:pt x="157" y="1098"/>
                  </a:lnTo>
                  <a:lnTo>
                    <a:pt x="150" y="1098"/>
                  </a:lnTo>
                  <a:lnTo>
                    <a:pt x="149" y="768"/>
                  </a:lnTo>
                  <a:lnTo>
                    <a:pt x="141" y="768"/>
                  </a:lnTo>
                  <a:lnTo>
                    <a:pt x="141" y="523"/>
                  </a:lnTo>
                  <a:lnTo>
                    <a:pt x="130" y="523"/>
                  </a:lnTo>
                  <a:lnTo>
                    <a:pt x="130" y="261"/>
                  </a:lnTo>
                  <a:lnTo>
                    <a:pt x="119" y="261"/>
                  </a:lnTo>
                  <a:lnTo>
                    <a:pt x="119" y="0"/>
                  </a:lnTo>
                  <a:lnTo>
                    <a:pt x="38" y="0"/>
                  </a:lnTo>
                  <a:close/>
                </a:path>
              </a:pathLst>
            </a:custGeom>
            <a:solidFill>
              <a:srgbClr val="808080"/>
            </a:solidFill>
            <a:ln w="0">
              <a:solidFill>
                <a:srgbClr val="000000"/>
              </a:solidFill>
              <a:round/>
              <a:headEnd/>
              <a:tailEnd/>
            </a:ln>
          </p:spPr>
          <p:txBody>
            <a:bodyPr/>
            <a:lstStyle/>
            <a:p>
              <a:endParaRPr lang="en-US"/>
            </a:p>
          </p:txBody>
        </p:sp>
        <p:sp>
          <p:nvSpPr>
            <p:cNvPr id="34851" name="Rectangle 592"/>
            <p:cNvSpPr>
              <a:spLocks noChangeArrowheads="1"/>
            </p:cNvSpPr>
            <p:nvPr/>
          </p:nvSpPr>
          <p:spPr bwMode="auto">
            <a:xfrm>
              <a:off x="3661" y="3354"/>
              <a:ext cx="8" cy="1"/>
            </a:xfrm>
            <a:prstGeom prst="rect">
              <a:avLst/>
            </a:prstGeom>
            <a:solidFill>
              <a:srgbClr val="808080"/>
            </a:solidFill>
            <a:ln w="0">
              <a:solidFill>
                <a:srgbClr val="000000"/>
              </a:solidFill>
              <a:miter lim="800000"/>
              <a:headEnd/>
              <a:tailEnd/>
            </a:ln>
          </p:spPr>
          <p:txBody>
            <a:bodyPr/>
            <a:lstStyle/>
            <a:p>
              <a:endParaRPr lang="en-US"/>
            </a:p>
          </p:txBody>
        </p:sp>
        <p:sp>
          <p:nvSpPr>
            <p:cNvPr id="34852" name="Rectangle 593"/>
            <p:cNvSpPr>
              <a:spLocks noChangeArrowheads="1"/>
            </p:cNvSpPr>
            <p:nvPr/>
          </p:nvSpPr>
          <p:spPr bwMode="auto">
            <a:xfrm>
              <a:off x="3653" y="3362"/>
              <a:ext cx="24" cy="40"/>
            </a:xfrm>
            <a:prstGeom prst="rect">
              <a:avLst/>
            </a:prstGeom>
            <a:solidFill>
              <a:srgbClr val="808080"/>
            </a:solidFill>
            <a:ln w="0">
              <a:solidFill>
                <a:srgbClr val="000000"/>
              </a:solidFill>
              <a:miter lim="800000"/>
              <a:headEnd/>
              <a:tailEnd/>
            </a:ln>
          </p:spPr>
          <p:txBody>
            <a:bodyPr/>
            <a:lstStyle/>
            <a:p>
              <a:endParaRPr lang="en-US"/>
            </a:p>
          </p:txBody>
        </p:sp>
        <p:sp>
          <p:nvSpPr>
            <p:cNvPr id="34853" name="Rectangle 594"/>
            <p:cNvSpPr>
              <a:spLocks noChangeArrowheads="1"/>
            </p:cNvSpPr>
            <p:nvPr/>
          </p:nvSpPr>
          <p:spPr bwMode="auto">
            <a:xfrm>
              <a:off x="3629" y="3410"/>
              <a:ext cx="96" cy="56"/>
            </a:xfrm>
            <a:prstGeom prst="rect">
              <a:avLst/>
            </a:prstGeom>
            <a:solidFill>
              <a:srgbClr val="808080"/>
            </a:solidFill>
            <a:ln w="0">
              <a:solidFill>
                <a:srgbClr val="000000"/>
              </a:solidFill>
              <a:miter lim="800000"/>
              <a:headEnd/>
              <a:tailEnd/>
            </a:ln>
          </p:spPr>
          <p:txBody>
            <a:bodyPr/>
            <a:lstStyle/>
            <a:p>
              <a:endParaRPr lang="en-US"/>
            </a:p>
          </p:txBody>
        </p:sp>
        <p:sp>
          <p:nvSpPr>
            <p:cNvPr id="34854" name="Rectangle 595"/>
            <p:cNvSpPr>
              <a:spLocks noChangeArrowheads="1"/>
            </p:cNvSpPr>
            <p:nvPr/>
          </p:nvSpPr>
          <p:spPr bwMode="auto">
            <a:xfrm>
              <a:off x="3621" y="3402"/>
              <a:ext cx="112" cy="8"/>
            </a:xfrm>
            <a:prstGeom prst="rect">
              <a:avLst/>
            </a:prstGeom>
            <a:solidFill>
              <a:srgbClr val="C0C0C0"/>
            </a:solidFill>
            <a:ln w="0">
              <a:solidFill>
                <a:srgbClr val="000000"/>
              </a:solidFill>
              <a:miter lim="800000"/>
              <a:headEnd/>
              <a:tailEnd/>
            </a:ln>
          </p:spPr>
          <p:txBody>
            <a:bodyPr/>
            <a:lstStyle/>
            <a:p>
              <a:endParaRPr lang="en-US"/>
            </a:p>
          </p:txBody>
        </p:sp>
        <p:sp>
          <p:nvSpPr>
            <p:cNvPr id="34855" name="Rectangle 596"/>
            <p:cNvSpPr>
              <a:spLocks noChangeArrowheads="1"/>
            </p:cNvSpPr>
            <p:nvPr/>
          </p:nvSpPr>
          <p:spPr bwMode="auto">
            <a:xfrm>
              <a:off x="3637"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6" name="Rectangle 597"/>
            <p:cNvSpPr>
              <a:spLocks noChangeArrowheads="1"/>
            </p:cNvSpPr>
            <p:nvPr/>
          </p:nvSpPr>
          <p:spPr bwMode="auto">
            <a:xfrm>
              <a:off x="3701"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7" name="Rectangle 598"/>
            <p:cNvSpPr>
              <a:spLocks noChangeArrowheads="1"/>
            </p:cNvSpPr>
            <p:nvPr/>
          </p:nvSpPr>
          <p:spPr bwMode="auto">
            <a:xfrm>
              <a:off x="3669"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8" name="Rectangle 599"/>
            <p:cNvSpPr>
              <a:spLocks noChangeArrowheads="1"/>
            </p:cNvSpPr>
            <p:nvPr/>
          </p:nvSpPr>
          <p:spPr bwMode="auto">
            <a:xfrm>
              <a:off x="3151" y="3386"/>
              <a:ext cx="24" cy="16"/>
            </a:xfrm>
            <a:prstGeom prst="rect">
              <a:avLst/>
            </a:prstGeom>
            <a:solidFill>
              <a:srgbClr val="808080"/>
            </a:solidFill>
            <a:ln w="0">
              <a:solidFill>
                <a:srgbClr val="000000"/>
              </a:solidFill>
              <a:miter lim="800000"/>
              <a:headEnd/>
              <a:tailEnd/>
            </a:ln>
          </p:spPr>
          <p:txBody>
            <a:bodyPr/>
            <a:lstStyle/>
            <a:p>
              <a:endParaRPr lang="en-US"/>
            </a:p>
          </p:txBody>
        </p:sp>
        <p:sp>
          <p:nvSpPr>
            <p:cNvPr id="34859" name="Rectangle 600"/>
            <p:cNvSpPr>
              <a:spLocks noChangeArrowheads="1"/>
            </p:cNvSpPr>
            <p:nvPr/>
          </p:nvSpPr>
          <p:spPr bwMode="auto">
            <a:xfrm>
              <a:off x="3087" y="3410"/>
              <a:ext cx="96" cy="56"/>
            </a:xfrm>
            <a:prstGeom prst="rect">
              <a:avLst/>
            </a:prstGeom>
            <a:solidFill>
              <a:srgbClr val="808080"/>
            </a:solidFill>
            <a:ln w="0">
              <a:solidFill>
                <a:srgbClr val="000000"/>
              </a:solidFill>
              <a:miter lim="800000"/>
              <a:headEnd/>
              <a:tailEnd/>
            </a:ln>
          </p:spPr>
          <p:txBody>
            <a:bodyPr/>
            <a:lstStyle/>
            <a:p>
              <a:endParaRPr lang="en-US"/>
            </a:p>
          </p:txBody>
        </p:sp>
        <p:sp>
          <p:nvSpPr>
            <p:cNvPr id="34860" name="Rectangle 601"/>
            <p:cNvSpPr>
              <a:spLocks noChangeArrowheads="1"/>
            </p:cNvSpPr>
            <p:nvPr/>
          </p:nvSpPr>
          <p:spPr bwMode="auto">
            <a:xfrm>
              <a:off x="3079" y="3402"/>
              <a:ext cx="112" cy="8"/>
            </a:xfrm>
            <a:prstGeom prst="rect">
              <a:avLst/>
            </a:prstGeom>
            <a:solidFill>
              <a:srgbClr val="C0C0C0"/>
            </a:solidFill>
            <a:ln w="0">
              <a:solidFill>
                <a:srgbClr val="000000"/>
              </a:solidFill>
              <a:miter lim="800000"/>
              <a:headEnd/>
              <a:tailEnd/>
            </a:ln>
          </p:spPr>
          <p:txBody>
            <a:bodyPr/>
            <a:lstStyle/>
            <a:p>
              <a:endParaRPr lang="en-US"/>
            </a:p>
          </p:txBody>
        </p:sp>
        <p:sp>
          <p:nvSpPr>
            <p:cNvPr id="34861" name="Rectangle 602"/>
            <p:cNvSpPr>
              <a:spLocks noChangeArrowheads="1"/>
            </p:cNvSpPr>
            <p:nvPr/>
          </p:nvSpPr>
          <p:spPr bwMode="auto">
            <a:xfrm>
              <a:off x="3159"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2" name="Rectangle 603"/>
            <p:cNvSpPr>
              <a:spLocks noChangeArrowheads="1"/>
            </p:cNvSpPr>
            <p:nvPr/>
          </p:nvSpPr>
          <p:spPr bwMode="auto">
            <a:xfrm>
              <a:off x="3095"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3" name="Rectangle 604"/>
            <p:cNvSpPr>
              <a:spLocks noChangeArrowheads="1"/>
            </p:cNvSpPr>
            <p:nvPr/>
          </p:nvSpPr>
          <p:spPr bwMode="auto">
            <a:xfrm>
              <a:off x="3127"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4" name="Rectangle 605"/>
            <p:cNvSpPr>
              <a:spLocks noChangeArrowheads="1"/>
            </p:cNvSpPr>
            <p:nvPr/>
          </p:nvSpPr>
          <p:spPr bwMode="auto">
            <a:xfrm>
              <a:off x="3191" y="3314"/>
              <a:ext cx="430" cy="160"/>
            </a:xfrm>
            <a:prstGeom prst="rect">
              <a:avLst/>
            </a:prstGeom>
            <a:solidFill>
              <a:srgbClr val="C0C0C0"/>
            </a:solidFill>
            <a:ln w="0">
              <a:solidFill>
                <a:srgbClr val="000000"/>
              </a:solidFill>
              <a:miter lim="800000"/>
              <a:headEnd/>
              <a:tailEnd/>
            </a:ln>
          </p:spPr>
          <p:txBody>
            <a:bodyPr/>
            <a:lstStyle/>
            <a:p>
              <a:endParaRPr lang="en-US"/>
            </a:p>
          </p:txBody>
        </p:sp>
        <p:sp>
          <p:nvSpPr>
            <p:cNvPr id="34865" name="Rectangle 606"/>
            <p:cNvSpPr>
              <a:spLocks noChangeArrowheads="1"/>
            </p:cNvSpPr>
            <p:nvPr/>
          </p:nvSpPr>
          <p:spPr bwMode="auto">
            <a:xfrm>
              <a:off x="3294" y="3283"/>
              <a:ext cx="32" cy="16"/>
            </a:xfrm>
            <a:prstGeom prst="rect">
              <a:avLst/>
            </a:prstGeom>
            <a:solidFill>
              <a:srgbClr val="808080"/>
            </a:solidFill>
            <a:ln w="0">
              <a:solidFill>
                <a:srgbClr val="000000"/>
              </a:solidFill>
              <a:miter lim="800000"/>
              <a:headEnd/>
              <a:tailEnd/>
            </a:ln>
          </p:spPr>
          <p:txBody>
            <a:bodyPr/>
            <a:lstStyle/>
            <a:p>
              <a:endParaRPr lang="en-US"/>
            </a:p>
          </p:txBody>
        </p:sp>
        <p:sp>
          <p:nvSpPr>
            <p:cNvPr id="34866" name="Rectangle 607"/>
            <p:cNvSpPr>
              <a:spLocks noChangeArrowheads="1"/>
            </p:cNvSpPr>
            <p:nvPr/>
          </p:nvSpPr>
          <p:spPr bwMode="auto">
            <a:xfrm>
              <a:off x="3374" y="3275"/>
              <a:ext cx="40" cy="24"/>
            </a:xfrm>
            <a:prstGeom prst="rect">
              <a:avLst/>
            </a:prstGeom>
            <a:solidFill>
              <a:srgbClr val="808080"/>
            </a:solidFill>
            <a:ln w="0">
              <a:solidFill>
                <a:srgbClr val="000000"/>
              </a:solidFill>
              <a:miter lim="800000"/>
              <a:headEnd/>
              <a:tailEnd/>
            </a:ln>
          </p:spPr>
          <p:txBody>
            <a:bodyPr/>
            <a:lstStyle/>
            <a:p>
              <a:endParaRPr lang="en-US"/>
            </a:p>
          </p:txBody>
        </p:sp>
        <p:sp>
          <p:nvSpPr>
            <p:cNvPr id="34867" name="Rectangle 608"/>
            <p:cNvSpPr>
              <a:spLocks noChangeArrowheads="1"/>
            </p:cNvSpPr>
            <p:nvPr/>
          </p:nvSpPr>
          <p:spPr bwMode="auto">
            <a:xfrm>
              <a:off x="3183" y="3299"/>
              <a:ext cx="446" cy="8"/>
            </a:xfrm>
            <a:prstGeom prst="rect">
              <a:avLst/>
            </a:prstGeom>
            <a:solidFill>
              <a:srgbClr val="C0C0C0"/>
            </a:solidFill>
            <a:ln w="0">
              <a:solidFill>
                <a:srgbClr val="000000"/>
              </a:solidFill>
              <a:miter lim="800000"/>
              <a:headEnd/>
              <a:tailEnd/>
            </a:ln>
          </p:spPr>
          <p:txBody>
            <a:bodyPr/>
            <a:lstStyle/>
            <a:p>
              <a:endParaRPr lang="en-US"/>
            </a:p>
          </p:txBody>
        </p:sp>
        <p:sp>
          <p:nvSpPr>
            <p:cNvPr id="34868" name="Rectangle 609"/>
            <p:cNvSpPr>
              <a:spLocks noChangeArrowheads="1"/>
            </p:cNvSpPr>
            <p:nvPr/>
          </p:nvSpPr>
          <p:spPr bwMode="auto">
            <a:xfrm>
              <a:off x="3191" y="3394"/>
              <a:ext cx="430" cy="1"/>
            </a:xfrm>
            <a:prstGeom prst="rect">
              <a:avLst/>
            </a:prstGeom>
            <a:solidFill>
              <a:srgbClr val="808080"/>
            </a:solidFill>
            <a:ln w="0">
              <a:solidFill>
                <a:srgbClr val="000000"/>
              </a:solidFill>
              <a:miter lim="800000"/>
              <a:headEnd/>
              <a:tailEnd/>
            </a:ln>
          </p:spPr>
          <p:txBody>
            <a:bodyPr/>
            <a:lstStyle/>
            <a:p>
              <a:endParaRPr lang="en-US"/>
            </a:p>
          </p:txBody>
        </p:sp>
        <p:sp>
          <p:nvSpPr>
            <p:cNvPr id="34869" name="Rectangle 610"/>
            <p:cNvSpPr>
              <a:spLocks noChangeArrowheads="1"/>
            </p:cNvSpPr>
            <p:nvPr/>
          </p:nvSpPr>
          <p:spPr bwMode="auto">
            <a:xfrm>
              <a:off x="3263" y="341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70" name="Rectangle 611"/>
            <p:cNvSpPr>
              <a:spLocks noChangeArrowheads="1"/>
            </p:cNvSpPr>
            <p:nvPr/>
          </p:nvSpPr>
          <p:spPr bwMode="auto">
            <a:xfrm>
              <a:off x="3255" y="3458"/>
              <a:ext cx="47" cy="1"/>
            </a:xfrm>
            <a:prstGeom prst="rect">
              <a:avLst/>
            </a:prstGeom>
            <a:solidFill>
              <a:srgbClr val="808080"/>
            </a:solidFill>
            <a:ln w="0">
              <a:solidFill>
                <a:srgbClr val="000000"/>
              </a:solidFill>
              <a:miter lim="800000"/>
              <a:headEnd/>
              <a:tailEnd/>
            </a:ln>
          </p:spPr>
          <p:txBody>
            <a:bodyPr/>
            <a:lstStyle/>
            <a:p>
              <a:endParaRPr lang="en-US"/>
            </a:p>
          </p:txBody>
        </p:sp>
        <p:sp>
          <p:nvSpPr>
            <p:cNvPr id="34871" name="Line 612"/>
            <p:cNvSpPr>
              <a:spLocks noChangeShapeType="1"/>
            </p:cNvSpPr>
            <p:nvPr/>
          </p:nvSpPr>
          <p:spPr bwMode="auto">
            <a:xfrm>
              <a:off x="3284"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2" name="Line 613"/>
            <p:cNvSpPr>
              <a:spLocks noChangeShapeType="1"/>
            </p:cNvSpPr>
            <p:nvPr/>
          </p:nvSpPr>
          <p:spPr bwMode="auto">
            <a:xfrm>
              <a:off x="3260"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3" name="Rectangle 614"/>
            <p:cNvSpPr>
              <a:spLocks noChangeArrowheads="1"/>
            </p:cNvSpPr>
            <p:nvPr/>
          </p:nvSpPr>
          <p:spPr bwMode="auto">
            <a:xfrm>
              <a:off x="3318" y="341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74" name="Rectangle 615"/>
            <p:cNvSpPr>
              <a:spLocks noChangeArrowheads="1"/>
            </p:cNvSpPr>
            <p:nvPr/>
          </p:nvSpPr>
          <p:spPr bwMode="auto">
            <a:xfrm>
              <a:off x="3318"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75" name="Line 616"/>
            <p:cNvSpPr>
              <a:spLocks noChangeShapeType="1"/>
            </p:cNvSpPr>
            <p:nvPr/>
          </p:nvSpPr>
          <p:spPr bwMode="auto">
            <a:xfrm>
              <a:off x="3345"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6" name="Line 617"/>
            <p:cNvSpPr>
              <a:spLocks noChangeShapeType="1"/>
            </p:cNvSpPr>
            <p:nvPr/>
          </p:nvSpPr>
          <p:spPr bwMode="auto">
            <a:xfrm>
              <a:off x="3321"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7" name="Rectangle 618"/>
            <p:cNvSpPr>
              <a:spLocks noChangeArrowheads="1"/>
            </p:cNvSpPr>
            <p:nvPr/>
          </p:nvSpPr>
          <p:spPr bwMode="auto">
            <a:xfrm>
              <a:off x="3557" y="341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878" name="Rectangle 619"/>
            <p:cNvSpPr>
              <a:spLocks noChangeArrowheads="1"/>
            </p:cNvSpPr>
            <p:nvPr/>
          </p:nvSpPr>
          <p:spPr bwMode="auto">
            <a:xfrm>
              <a:off x="3557"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79" name="Line 620"/>
            <p:cNvSpPr>
              <a:spLocks noChangeShapeType="1"/>
            </p:cNvSpPr>
            <p:nvPr/>
          </p:nvSpPr>
          <p:spPr bwMode="auto">
            <a:xfrm>
              <a:off x="3586"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0" name="Line 621"/>
            <p:cNvSpPr>
              <a:spLocks noChangeShapeType="1"/>
            </p:cNvSpPr>
            <p:nvPr/>
          </p:nvSpPr>
          <p:spPr bwMode="auto">
            <a:xfrm>
              <a:off x="3562"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1" name="Rectangle 622"/>
            <p:cNvSpPr>
              <a:spLocks noChangeArrowheads="1"/>
            </p:cNvSpPr>
            <p:nvPr/>
          </p:nvSpPr>
          <p:spPr bwMode="auto">
            <a:xfrm>
              <a:off x="3199" y="341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82" name="Rectangle 623"/>
            <p:cNvSpPr>
              <a:spLocks noChangeArrowheads="1"/>
            </p:cNvSpPr>
            <p:nvPr/>
          </p:nvSpPr>
          <p:spPr bwMode="auto">
            <a:xfrm>
              <a:off x="3199"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83" name="Line 624"/>
            <p:cNvSpPr>
              <a:spLocks noChangeShapeType="1"/>
            </p:cNvSpPr>
            <p:nvPr/>
          </p:nvSpPr>
          <p:spPr bwMode="auto">
            <a:xfrm>
              <a:off x="3223"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4" name="Line 625"/>
            <p:cNvSpPr>
              <a:spLocks noChangeShapeType="1"/>
            </p:cNvSpPr>
            <p:nvPr/>
          </p:nvSpPr>
          <p:spPr bwMode="auto">
            <a:xfrm>
              <a:off x="3199"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5" name="Rectangle 626"/>
            <p:cNvSpPr>
              <a:spLocks noChangeArrowheads="1"/>
            </p:cNvSpPr>
            <p:nvPr/>
          </p:nvSpPr>
          <p:spPr bwMode="auto">
            <a:xfrm>
              <a:off x="3382"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86" name="Line 627"/>
            <p:cNvSpPr>
              <a:spLocks noChangeShapeType="1"/>
            </p:cNvSpPr>
            <p:nvPr/>
          </p:nvSpPr>
          <p:spPr bwMode="auto">
            <a:xfrm>
              <a:off x="340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7" name="Line 628"/>
            <p:cNvSpPr>
              <a:spLocks noChangeShapeType="1"/>
            </p:cNvSpPr>
            <p:nvPr/>
          </p:nvSpPr>
          <p:spPr bwMode="auto">
            <a:xfrm>
              <a:off x="3382"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8" name="Rectangle 629"/>
            <p:cNvSpPr>
              <a:spLocks noChangeArrowheads="1"/>
            </p:cNvSpPr>
            <p:nvPr/>
          </p:nvSpPr>
          <p:spPr bwMode="auto">
            <a:xfrm>
              <a:off x="3438" y="341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889" name="Rectangle 630"/>
            <p:cNvSpPr>
              <a:spLocks noChangeArrowheads="1"/>
            </p:cNvSpPr>
            <p:nvPr/>
          </p:nvSpPr>
          <p:spPr bwMode="auto">
            <a:xfrm>
              <a:off x="3438"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90" name="Line 631"/>
            <p:cNvSpPr>
              <a:spLocks noChangeShapeType="1"/>
            </p:cNvSpPr>
            <p:nvPr/>
          </p:nvSpPr>
          <p:spPr bwMode="auto">
            <a:xfrm>
              <a:off x="3465"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1" name="Line 632"/>
            <p:cNvSpPr>
              <a:spLocks noChangeShapeType="1"/>
            </p:cNvSpPr>
            <p:nvPr/>
          </p:nvSpPr>
          <p:spPr bwMode="auto">
            <a:xfrm>
              <a:off x="3441"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2" name="Rectangle 633"/>
            <p:cNvSpPr>
              <a:spLocks noChangeArrowheads="1"/>
            </p:cNvSpPr>
            <p:nvPr/>
          </p:nvSpPr>
          <p:spPr bwMode="auto">
            <a:xfrm>
              <a:off x="3502" y="341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93" name="Rectangle 634"/>
            <p:cNvSpPr>
              <a:spLocks noChangeArrowheads="1"/>
            </p:cNvSpPr>
            <p:nvPr/>
          </p:nvSpPr>
          <p:spPr bwMode="auto">
            <a:xfrm>
              <a:off x="3502" y="3458"/>
              <a:ext cx="40" cy="1"/>
            </a:xfrm>
            <a:prstGeom prst="rect">
              <a:avLst/>
            </a:prstGeom>
            <a:solidFill>
              <a:srgbClr val="808080"/>
            </a:solidFill>
            <a:ln w="0">
              <a:solidFill>
                <a:srgbClr val="000000"/>
              </a:solidFill>
              <a:miter lim="800000"/>
              <a:headEnd/>
              <a:tailEnd/>
            </a:ln>
          </p:spPr>
          <p:txBody>
            <a:bodyPr/>
            <a:lstStyle/>
            <a:p>
              <a:endParaRPr lang="en-US"/>
            </a:p>
          </p:txBody>
        </p:sp>
        <p:sp>
          <p:nvSpPr>
            <p:cNvPr id="34894" name="Line 635"/>
            <p:cNvSpPr>
              <a:spLocks noChangeShapeType="1"/>
            </p:cNvSpPr>
            <p:nvPr/>
          </p:nvSpPr>
          <p:spPr bwMode="auto">
            <a:xfrm>
              <a:off x="3526"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5" name="Line 636"/>
            <p:cNvSpPr>
              <a:spLocks noChangeShapeType="1"/>
            </p:cNvSpPr>
            <p:nvPr/>
          </p:nvSpPr>
          <p:spPr bwMode="auto">
            <a:xfrm>
              <a:off x="3502"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6" name="Rectangle 637"/>
            <p:cNvSpPr>
              <a:spLocks noChangeArrowheads="1"/>
            </p:cNvSpPr>
            <p:nvPr/>
          </p:nvSpPr>
          <p:spPr bwMode="auto">
            <a:xfrm>
              <a:off x="3263" y="333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97" name="Line 638"/>
            <p:cNvSpPr>
              <a:spLocks noChangeShapeType="1"/>
            </p:cNvSpPr>
            <p:nvPr/>
          </p:nvSpPr>
          <p:spPr bwMode="auto">
            <a:xfrm>
              <a:off x="3285"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8" name="Line 639"/>
            <p:cNvSpPr>
              <a:spLocks noChangeShapeType="1"/>
            </p:cNvSpPr>
            <p:nvPr/>
          </p:nvSpPr>
          <p:spPr bwMode="auto">
            <a:xfrm>
              <a:off x="3261"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9" name="Rectangle 640"/>
            <p:cNvSpPr>
              <a:spLocks noChangeArrowheads="1"/>
            </p:cNvSpPr>
            <p:nvPr/>
          </p:nvSpPr>
          <p:spPr bwMode="auto">
            <a:xfrm>
              <a:off x="3318" y="333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900" name="Line 641"/>
            <p:cNvSpPr>
              <a:spLocks noChangeShapeType="1"/>
            </p:cNvSpPr>
            <p:nvPr/>
          </p:nvSpPr>
          <p:spPr bwMode="auto">
            <a:xfrm>
              <a:off x="334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1" name="Line 642"/>
            <p:cNvSpPr>
              <a:spLocks noChangeShapeType="1"/>
            </p:cNvSpPr>
            <p:nvPr/>
          </p:nvSpPr>
          <p:spPr bwMode="auto">
            <a:xfrm>
              <a:off x="3321" y="3352"/>
              <a:ext cx="4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2" name="Rectangle 643"/>
            <p:cNvSpPr>
              <a:spLocks noChangeArrowheads="1"/>
            </p:cNvSpPr>
            <p:nvPr/>
          </p:nvSpPr>
          <p:spPr bwMode="auto">
            <a:xfrm>
              <a:off x="3565"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903" name="Line 644"/>
            <p:cNvSpPr>
              <a:spLocks noChangeShapeType="1"/>
            </p:cNvSpPr>
            <p:nvPr/>
          </p:nvSpPr>
          <p:spPr bwMode="auto">
            <a:xfrm>
              <a:off x="3587"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4" name="Line 645"/>
            <p:cNvSpPr>
              <a:spLocks noChangeShapeType="1"/>
            </p:cNvSpPr>
            <p:nvPr/>
          </p:nvSpPr>
          <p:spPr bwMode="auto">
            <a:xfrm>
              <a:off x="3563"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5" name="Rectangle 646"/>
            <p:cNvSpPr>
              <a:spLocks noChangeArrowheads="1"/>
            </p:cNvSpPr>
            <p:nvPr/>
          </p:nvSpPr>
          <p:spPr bwMode="auto">
            <a:xfrm>
              <a:off x="3199" y="333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906" name="Line 647"/>
            <p:cNvSpPr>
              <a:spLocks noChangeShapeType="1"/>
            </p:cNvSpPr>
            <p:nvPr/>
          </p:nvSpPr>
          <p:spPr bwMode="auto">
            <a:xfrm>
              <a:off x="3224"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7" name="Line 648"/>
            <p:cNvSpPr>
              <a:spLocks noChangeShapeType="1"/>
            </p:cNvSpPr>
            <p:nvPr/>
          </p:nvSpPr>
          <p:spPr bwMode="auto">
            <a:xfrm>
              <a:off x="3200"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8" name="Rectangle 649"/>
            <p:cNvSpPr>
              <a:spLocks noChangeArrowheads="1"/>
            </p:cNvSpPr>
            <p:nvPr/>
          </p:nvSpPr>
          <p:spPr bwMode="auto">
            <a:xfrm>
              <a:off x="3438" y="333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909" name="Line 650"/>
            <p:cNvSpPr>
              <a:spLocks noChangeShapeType="1"/>
            </p:cNvSpPr>
            <p:nvPr/>
          </p:nvSpPr>
          <p:spPr bwMode="auto">
            <a:xfrm>
              <a:off x="346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0" name="Line 651"/>
            <p:cNvSpPr>
              <a:spLocks noChangeShapeType="1"/>
            </p:cNvSpPr>
            <p:nvPr/>
          </p:nvSpPr>
          <p:spPr bwMode="auto">
            <a:xfrm>
              <a:off x="3442"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1" name="Rectangle 652"/>
            <p:cNvSpPr>
              <a:spLocks noChangeArrowheads="1"/>
            </p:cNvSpPr>
            <p:nvPr/>
          </p:nvSpPr>
          <p:spPr bwMode="auto">
            <a:xfrm>
              <a:off x="3502"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912" name="Line 653"/>
            <p:cNvSpPr>
              <a:spLocks noChangeShapeType="1"/>
            </p:cNvSpPr>
            <p:nvPr/>
          </p:nvSpPr>
          <p:spPr bwMode="auto">
            <a:xfrm>
              <a:off x="352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3" name="Line 654"/>
            <p:cNvSpPr>
              <a:spLocks noChangeShapeType="1"/>
            </p:cNvSpPr>
            <p:nvPr/>
          </p:nvSpPr>
          <p:spPr bwMode="auto">
            <a:xfrm>
              <a:off x="3502" y="3352"/>
              <a:ext cx="4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4" name="Rectangle 655"/>
            <p:cNvSpPr>
              <a:spLocks noChangeArrowheads="1"/>
            </p:cNvSpPr>
            <p:nvPr/>
          </p:nvSpPr>
          <p:spPr bwMode="auto">
            <a:xfrm>
              <a:off x="3382" y="3402"/>
              <a:ext cx="40" cy="72"/>
            </a:xfrm>
            <a:prstGeom prst="rect">
              <a:avLst/>
            </a:prstGeom>
            <a:solidFill>
              <a:srgbClr val="808080"/>
            </a:solidFill>
            <a:ln w="0">
              <a:solidFill>
                <a:srgbClr val="000000"/>
              </a:solidFill>
              <a:miter lim="800000"/>
              <a:headEnd/>
              <a:tailEnd/>
            </a:ln>
          </p:spPr>
          <p:txBody>
            <a:bodyPr/>
            <a:lstStyle/>
            <a:p>
              <a:endParaRPr lang="en-US"/>
            </a:p>
          </p:txBody>
        </p:sp>
        <p:sp>
          <p:nvSpPr>
            <p:cNvPr id="34915" name="Rectangle 656"/>
            <p:cNvSpPr>
              <a:spLocks noChangeArrowheads="1"/>
            </p:cNvSpPr>
            <p:nvPr/>
          </p:nvSpPr>
          <p:spPr bwMode="auto">
            <a:xfrm>
              <a:off x="3382" y="3410"/>
              <a:ext cx="32" cy="56"/>
            </a:xfrm>
            <a:prstGeom prst="rect">
              <a:avLst/>
            </a:prstGeom>
            <a:solidFill>
              <a:srgbClr val="808080"/>
            </a:solidFill>
            <a:ln w="0">
              <a:solidFill>
                <a:srgbClr val="000000"/>
              </a:solidFill>
              <a:miter lim="800000"/>
              <a:headEnd/>
              <a:tailEnd/>
            </a:ln>
          </p:spPr>
          <p:txBody>
            <a:bodyPr/>
            <a:lstStyle/>
            <a:p>
              <a:endParaRPr lang="en-US"/>
            </a:p>
          </p:txBody>
        </p:sp>
        <p:sp>
          <p:nvSpPr>
            <p:cNvPr id="34916" name="Oval 657"/>
            <p:cNvSpPr>
              <a:spLocks noChangeArrowheads="1"/>
            </p:cNvSpPr>
            <p:nvPr/>
          </p:nvSpPr>
          <p:spPr bwMode="auto">
            <a:xfrm>
              <a:off x="3414" y="3442"/>
              <a:ext cx="1" cy="1"/>
            </a:xfrm>
            <a:prstGeom prst="ellipse">
              <a:avLst/>
            </a:prstGeom>
            <a:solidFill>
              <a:srgbClr val="C0C0C0"/>
            </a:solidFill>
            <a:ln w="0">
              <a:solidFill>
                <a:srgbClr val="000000"/>
              </a:solidFill>
              <a:round/>
              <a:headEnd/>
              <a:tailEnd/>
            </a:ln>
          </p:spPr>
          <p:txBody>
            <a:bodyPr/>
            <a:lstStyle/>
            <a:p>
              <a:endParaRPr lang="en-US"/>
            </a:p>
          </p:txBody>
        </p:sp>
      </p:grpSp>
      <p:sp>
        <p:nvSpPr>
          <p:cNvPr id="615058" name="Line 658"/>
          <p:cNvSpPr>
            <a:spLocks noChangeShapeType="1"/>
          </p:cNvSpPr>
          <p:nvPr/>
        </p:nvSpPr>
        <p:spPr bwMode="auto">
          <a:xfrm flipH="1">
            <a:off x="2020888" y="2776538"/>
            <a:ext cx="1265237" cy="0"/>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59" name="Line 659"/>
          <p:cNvSpPr>
            <a:spLocks noChangeShapeType="1"/>
          </p:cNvSpPr>
          <p:nvPr/>
        </p:nvSpPr>
        <p:spPr bwMode="auto">
          <a:xfrm>
            <a:off x="5834063" y="2757488"/>
            <a:ext cx="1311275" cy="11112"/>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60" name="Line 660"/>
          <p:cNvSpPr>
            <a:spLocks noChangeShapeType="1"/>
          </p:cNvSpPr>
          <p:nvPr/>
        </p:nvSpPr>
        <p:spPr bwMode="auto">
          <a:xfrm flipH="1">
            <a:off x="3903663" y="3870325"/>
            <a:ext cx="300037" cy="976313"/>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61" name="Text Box 661"/>
          <p:cNvSpPr txBox="1">
            <a:spLocks noChangeArrowheads="1"/>
          </p:cNvSpPr>
          <p:nvPr/>
        </p:nvSpPr>
        <p:spPr bwMode="auto">
          <a:xfrm>
            <a:off x="4375150" y="3913188"/>
            <a:ext cx="233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solidFill>
                  <a:srgbClr val="CC0099"/>
                </a:solidFill>
              </a:rPr>
              <a:t>Internet broadband </a:t>
            </a:r>
          </a:p>
          <a:p>
            <a:pPr eaLnBrk="1" hangingPunct="1"/>
            <a:r>
              <a:rPr lang="en-US" b="1">
                <a:solidFill>
                  <a:srgbClr val="CC0099"/>
                </a:solidFill>
              </a:rPr>
              <a:t>communications</a:t>
            </a:r>
          </a:p>
        </p:txBody>
      </p:sp>
      <p:sp>
        <p:nvSpPr>
          <p:cNvPr id="615062" name="Text Box 662"/>
          <p:cNvSpPr txBox="1">
            <a:spLocks noChangeArrowheads="1"/>
          </p:cNvSpPr>
          <p:nvPr/>
        </p:nvSpPr>
        <p:spPr bwMode="auto">
          <a:xfrm>
            <a:off x="136525" y="4056063"/>
            <a:ext cx="3079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Clallam PUD &amp; Port Angeles</a:t>
            </a:r>
          </a:p>
          <a:p>
            <a:pPr eaLnBrk="1" hangingPunct="1"/>
            <a:r>
              <a:rPr lang="en-US"/>
              <a:t>n = 112, 0.5 MW DR</a:t>
            </a:r>
          </a:p>
        </p:txBody>
      </p:sp>
      <p:sp>
        <p:nvSpPr>
          <p:cNvPr id="615063" name="Text Box 663"/>
          <p:cNvSpPr txBox="1">
            <a:spLocks noChangeArrowheads="1"/>
          </p:cNvSpPr>
          <p:nvPr/>
        </p:nvSpPr>
        <p:spPr bwMode="auto">
          <a:xfrm>
            <a:off x="6715125" y="3890963"/>
            <a:ext cx="17970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Clallam County </a:t>
            </a:r>
          </a:p>
          <a:p>
            <a:pPr eaLnBrk="1" hangingPunct="1"/>
            <a:r>
              <a:rPr lang="en-US"/>
              <a:t>PUD Water </a:t>
            </a:r>
          </a:p>
          <a:p>
            <a:pPr eaLnBrk="1" hangingPunct="1"/>
            <a:r>
              <a:rPr lang="en-US"/>
              <a:t>Supply District </a:t>
            </a:r>
          </a:p>
          <a:p>
            <a:pPr eaLnBrk="1" hangingPunct="1"/>
            <a:r>
              <a:rPr lang="en-US"/>
              <a:t>0.2 MW DR</a:t>
            </a:r>
          </a:p>
        </p:txBody>
      </p:sp>
      <p:sp>
        <p:nvSpPr>
          <p:cNvPr id="615064" name="Text Box 664"/>
          <p:cNvSpPr txBox="1">
            <a:spLocks noChangeArrowheads="1"/>
          </p:cNvSpPr>
          <p:nvPr/>
        </p:nvSpPr>
        <p:spPr bwMode="auto">
          <a:xfrm>
            <a:off x="4692650" y="4500563"/>
            <a:ext cx="17843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Sequim Marine </a:t>
            </a:r>
            <a:br>
              <a:rPr lang="en-US"/>
            </a:br>
            <a:r>
              <a:rPr lang="en-US"/>
              <a:t>Sciences Lab </a:t>
            </a:r>
          </a:p>
          <a:p>
            <a:pPr eaLnBrk="1" hangingPunct="1"/>
            <a:r>
              <a:rPr lang="en-US"/>
              <a:t>0.3 MW DR</a:t>
            </a:r>
          </a:p>
          <a:p>
            <a:pPr eaLnBrk="1" hangingPunct="1"/>
            <a:r>
              <a:rPr lang="en-US"/>
              <a:t>0.5 MW DG</a:t>
            </a:r>
          </a:p>
        </p:txBody>
      </p:sp>
      <p:sp>
        <p:nvSpPr>
          <p:cNvPr id="34846" name="Rectangle 665"/>
          <p:cNvSpPr>
            <a:spLocks noGrp="1" noChangeArrowheads="1"/>
          </p:cNvSpPr>
          <p:nvPr>
            <p:ph type="title"/>
          </p:nvPr>
        </p:nvSpPr>
        <p:spPr>
          <a:xfrm>
            <a:off x="590550" y="238125"/>
            <a:ext cx="8305800" cy="904875"/>
          </a:xfrm>
        </p:spPr>
        <p:txBody>
          <a:bodyPr>
            <a:normAutofit/>
          </a:bodyPr>
          <a:lstStyle/>
          <a:p>
            <a:r>
              <a:rPr lang="en-US" dirty="0" smtClean="0"/>
              <a:t>Olympic Peninsula Demonstration</a:t>
            </a:r>
          </a:p>
        </p:txBody>
      </p:sp>
      <p:sp>
        <p:nvSpPr>
          <p:cNvPr id="34847" name="Oval 666"/>
          <p:cNvSpPr>
            <a:spLocks noChangeArrowheads="1"/>
          </p:cNvSpPr>
          <p:nvPr/>
        </p:nvSpPr>
        <p:spPr bwMode="auto">
          <a:xfrm rot="-2959631">
            <a:off x="8287544" y="5007769"/>
            <a:ext cx="1289050" cy="14906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4848" name="Oval 667"/>
          <p:cNvSpPr>
            <a:spLocks noChangeArrowheads="1"/>
          </p:cNvSpPr>
          <p:nvPr/>
        </p:nvSpPr>
        <p:spPr bwMode="auto">
          <a:xfrm rot="-2239708">
            <a:off x="3798888" y="6523038"/>
            <a:ext cx="928687" cy="11668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20594990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144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4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1440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childTnLst>
                          </p:cTn>
                        </p:par>
                        <p:par>
                          <p:cTn id="44" fill="hold" nodeType="afterGroup">
                            <p:stCondLst>
                              <p:cond delay="500"/>
                            </p:stCondLst>
                            <p:childTnLst>
                              <p:par>
                                <p:cTn id="45" presetID="22" presetClass="entr" presetSubtype="1" fill="hold" nodeType="afterEffect">
                                  <p:stCondLst>
                                    <p:cond delay="50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par>
                          <p:cTn id="48" fill="hold" nodeType="afterGroup">
                            <p:stCondLst>
                              <p:cond delay="1500"/>
                            </p:stCondLst>
                            <p:childTnLst>
                              <p:par>
                                <p:cTn id="49" presetID="1" presetClass="entr" presetSubtype="0" fill="hold" grpId="0" nodeType="afterEffect">
                                  <p:stCondLst>
                                    <p:cond delay="1000"/>
                                  </p:stCondLst>
                                  <p:childTnLst>
                                    <p:set>
                                      <p:cBhvr>
                                        <p:cTn id="50" dur="1" fill="hold">
                                          <p:stCondLst>
                                            <p:cond delay="0"/>
                                          </p:stCondLst>
                                        </p:cTn>
                                        <p:tgtEl>
                                          <p:spTgt spid="61506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par>
                          <p:cTn id="56" fill="hold" nodeType="afterGroup">
                            <p:stCondLst>
                              <p:cond delay="500"/>
                            </p:stCondLst>
                            <p:childTnLst>
                              <p:par>
                                <p:cTn id="57" presetID="22" presetClass="entr" presetSubtype="1"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par>
                          <p:cTn id="60" fill="hold" nodeType="afterGroup">
                            <p:stCondLst>
                              <p:cond delay="1500"/>
                            </p:stCondLst>
                            <p:childTnLst>
                              <p:par>
                                <p:cTn id="61" presetID="1" presetClass="entr" presetSubtype="0" fill="hold" grpId="0" nodeType="afterEffect">
                                  <p:stCondLst>
                                    <p:cond delay="1000"/>
                                  </p:stCondLst>
                                  <p:childTnLst>
                                    <p:set>
                                      <p:cBhvr>
                                        <p:cTn id="62" dur="1" fill="hold">
                                          <p:stCondLst>
                                            <p:cond delay="0"/>
                                          </p:stCondLst>
                                        </p:cTn>
                                        <p:tgtEl>
                                          <p:spTgt spid="61506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33936"/>
                                        </p:tgtEl>
                                        <p:attrNameLst>
                                          <p:attrName>style.visibility</p:attrName>
                                        </p:attrNameLst>
                                      </p:cBhvr>
                                      <p:to>
                                        <p:strVal val="visible"/>
                                      </p:to>
                                    </p:set>
                                    <p:animEffect transition="in" filter="dissolve">
                                      <p:cBhvr>
                                        <p:cTn id="67" dur="500"/>
                                        <p:tgtEl>
                                          <p:spTgt spid="33936"/>
                                        </p:tgtEl>
                                      </p:cBhvr>
                                    </p:animEffect>
                                  </p:childTnLst>
                                </p:cTn>
                              </p:par>
                            </p:childTnLst>
                          </p:cTn>
                        </p:par>
                        <p:par>
                          <p:cTn id="68" fill="hold" nodeType="afterGroup">
                            <p:stCondLst>
                              <p:cond delay="500"/>
                            </p:stCondLst>
                            <p:childTnLst>
                              <p:par>
                                <p:cTn id="69" presetID="22" presetClass="entr" presetSubtype="1"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childTnLst>
                          </p:cTn>
                        </p:par>
                        <p:par>
                          <p:cTn id="72" fill="hold" nodeType="afterGroup">
                            <p:stCondLst>
                              <p:cond delay="1000"/>
                            </p:stCondLst>
                            <p:childTnLst>
                              <p:par>
                                <p:cTn id="73" presetID="1" presetClass="entr" presetSubtype="0" fill="hold" grpId="0" nodeType="afterEffect">
                                  <p:stCondLst>
                                    <p:cond delay="1000"/>
                                  </p:stCondLst>
                                  <p:childTnLst>
                                    <p:set>
                                      <p:cBhvr>
                                        <p:cTn id="74" dur="1" fill="hold">
                                          <p:stCondLst>
                                            <p:cond delay="0"/>
                                          </p:stCondLst>
                                        </p:cTn>
                                        <p:tgtEl>
                                          <p:spTgt spid="615063"/>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615058"/>
                                        </p:tgtEl>
                                        <p:attrNameLst>
                                          <p:attrName>style.visibility</p:attrName>
                                        </p:attrNameLst>
                                      </p:cBhvr>
                                      <p:to>
                                        <p:strVal val="visible"/>
                                      </p:to>
                                    </p:set>
                                    <p:animEffect transition="in" filter="wipe(right)">
                                      <p:cBhvr>
                                        <p:cTn id="79" dur="500"/>
                                        <p:tgtEl>
                                          <p:spTgt spid="615058"/>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615060"/>
                                        </p:tgtEl>
                                        <p:attrNameLst>
                                          <p:attrName>style.visibility</p:attrName>
                                        </p:attrNameLst>
                                      </p:cBhvr>
                                      <p:to>
                                        <p:strVal val="visible"/>
                                      </p:to>
                                    </p:set>
                                    <p:animEffect transition="in" filter="wipe(up)">
                                      <p:cBhvr>
                                        <p:cTn id="82" dur="500"/>
                                        <p:tgtEl>
                                          <p:spTgt spid="61506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615059"/>
                                        </p:tgtEl>
                                        <p:attrNameLst>
                                          <p:attrName>style.visibility</p:attrName>
                                        </p:attrNameLst>
                                      </p:cBhvr>
                                      <p:to>
                                        <p:strVal val="visible"/>
                                      </p:to>
                                    </p:set>
                                    <p:animEffect transition="in" filter="wipe(left)">
                                      <p:cBhvr>
                                        <p:cTn id="85" dur="500"/>
                                        <p:tgtEl>
                                          <p:spTgt spid="615059"/>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615062"/>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615064"/>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615063"/>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615061"/>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9" presetClass="entr" presetSubtype="0" fill="hold"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dissolve">
                                      <p:cBhvr>
                                        <p:cTn id="98" dur="500"/>
                                        <p:tgtEl>
                                          <p:spTgt spid="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14423"/>
                                        </p:tgtEl>
                                        <p:attrNameLst>
                                          <p:attrName>style.visibility</p:attrName>
                                        </p:attrNameLst>
                                      </p:cBhvr>
                                      <p:to>
                                        <p:strVal val="visible"/>
                                      </p:to>
                                    </p:set>
                                    <p:animEffect transition="in" filter="dissolve">
                                      <p:cBhvr>
                                        <p:cTn id="101" dur="500"/>
                                        <p:tgtEl>
                                          <p:spTgt spid="61442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nodeType="click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dissolve">
                                      <p:cBhvr>
                                        <p:cTn id="106" dur="500"/>
                                        <p:tgtEl>
                                          <p:spTgt spid="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9" presetClass="entr" presetSubtype="0" fill="hold" nodeType="click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dissolve">
                                      <p:cBhvr>
                                        <p:cTn id="111" dur="500"/>
                                        <p:tgtEl>
                                          <p:spTgt spid="11"/>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614423"/>
                                        </p:tgtEl>
                                        <p:attrNameLst>
                                          <p:attrName>style.visibility</p:attrName>
                                        </p:attrNameLst>
                                      </p:cBhvr>
                                      <p:to>
                                        <p:strVal val="hidden"/>
                                      </p:to>
                                    </p:set>
                                  </p:childTnLst>
                                </p:cTn>
                              </p:par>
                              <p:par>
                                <p:cTn id="116" presetID="9" presetClass="entr" presetSubtype="0" fill="hold" grpId="0" nodeType="withEffect">
                                  <p:stCondLst>
                                    <p:cond delay="0"/>
                                  </p:stCondLst>
                                  <p:childTnLst>
                                    <p:set>
                                      <p:cBhvr>
                                        <p:cTn id="117" dur="1" fill="hold">
                                          <p:stCondLst>
                                            <p:cond delay="0"/>
                                          </p:stCondLst>
                                        </p:cTn>
                                        <p:tgtEl>
                                          <p:spTgt spid="614424"/>
                                        </p:tgtEl>
                                        <p:attrNameLst>
                                          <p:attrName>style.visibility</p:attrName>
                                        </p:attrNameLst>
                                      </p:cBhvr>
                                      <p:to>
                                        <p:strVal val="visible"/>
                                      </p:to>
                                    </p:set>
                                    <p:animEffect transition="in" filter="dissolve">
                                      <p:cBhvr>
                                        <p:cTn id="118" dur="500"/>
                                        <p:tgtEl>
                                          <p:spTgt spid="614424"/>
                                        </p:tgtEl>
                                      </p:cBhvr>
                                    </p:animEffect>
                                  </p:childTnLst>
                                </p:cTn>
                              </p:par>
                              <p:par>
                                <p:cTn id="119" presetID="9" presetClass="entr" presetSubtype="0" fill="hold" nodeType="withEffect">
                                  <p:stCondLst>
                                    <p:cond delay="0"/>
                                  </p:stCondLst>
                                  <p:childTnLst>
                                    <p:set>
                                      <p:cBhvr>
                                        <p:cTn id="120" dur="1" fill="hold">
                                          <p:stCondLst>
                                            <p:cond delay="0"/>
                                          </p:stCondLst>
                                        </p:cTn>
                                        <p:tgtEl>
                                          <p:spTgt spid="7"/>
                                        </p:tgtEl>
                                        <p:attrNameLst>
                                          <p:attrName>style.visibility</p:attrName>
                                        </p:attrNameLst>
                                      </p:cBhvr>
                                      <p:to>
                                        <p:strVal val="visible"/>
                                      </p:to>
                                    </p:set>
                                    <p:animEffect transition="in" filter="dissolve">
                                      <p:cBhvr>
                                        <p:cTn id="121" dur="500"/>
                                        <p:tgtEl>
                                          <p:spTgt spid="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2" grpId="0" animBg="1"/>
      <p:bldP spid="614402" grpId="1" animBg="1"/>
      <p:bldP spid="614407" grpId="0"/>
      <p:bldP spid="614423" grpId="0" animBg="1"/>
      <p:bldP spid="614423" grpId="1" animBg="1"/>
      <p:bldP spid="614424" grpId="0" animBg="1"/>
      <p:bldP spid="615058" grpId="0" animBg="1"/>
      <p:bldP spid="615059" grpId="0" animBg="1"/>
      <p:bldP spid="615060" grpId="0" animBg="1"/>
      <p:bldP spid="615061" grpId="0"/>
      <p:bldP spid="615062" grpId="0"/>
      <p:bldP spid="615062" grpId="1"/>
      <p:bldP spid="615063" grpId="0"/>
      <p:bldP spid="615063" grpId="1"/>
      <p:bldP spid="615064" grpId="0"/>
      <p:bldP spid="615064"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Peninsula </a:t>
            </a:r>
            <a:r>
              <a:rPr lang="en-US" dirty="0" smtClean="0"/>
              <a:t>Demonstration Cont.</a:t>
            </a:r>
            <a:endParaRPr lang="en-US" dirty="0"/>
          </a:p>
        </p:txBody>
      </p:sp>
      <p:sp>
        <p:nvSpPr>
          <p:cNvPr id="3" name="Content Placeholder 2"/>
          <p:cNvSpPr>
            <a:spLocks noGrp="1"/>
          </p:cNvSpPr>
          <p:nvPr>
            <p:ph idx="1"/>
          </p:nvPr>
        </p:nvSpPr>
        <p:spPr/>
        <p:txBody>
          <a:bodyPr>
            <a:normAutofit/>
          </a:bodyPr>
          <a:lstStyle/>
          <a:p>
            <a:r>
              <a:rPr lang="en-US" sz="2000" dirty="0" smtClean="0"/>
              <a:t>The pilot project showed that demand response technologies could provide significant benefits:</a:t>
            </a:r>
          </a:p>
          <a:p>
            <a:pPr lvl="1"/>
            <a:r>
              <a:rPr lang="en-US" sz="1600" dirty="0" smtClean="0"/>
              <a:t>15% peak reduction</a:t>
            </a:r>
          </a:p>
          <a:p>
            <a:pPr lvl="1"/>
            <a:r>
              <a:rPr lang="en-US" sz="1600" dirty="0"/>
              <a:t>Response to wholesale prices + transmission congestion + </a:t>
            </a:r>
            <a:r>
              <a:rPr lang="en-US" sz="1600" u="sng" dirty="0"/>
              <a:t>distribution congestion</a:t>
            </a:r>
          </a:p>
          <a:p>
            <a:pPr lvl="1"/>
            <a:r>
              <a:rPr lang="en-US" sz="1600" dirty="0"/>
              <a:t>Able to cap net demand at an arbitrary level to manage local distribution constraint</a:t>
            </a:r>
          </a:p>
          <a:p>
            <a:pPr lvl="1"/>
            <a:r>
              <a:rPr lang="en-US" sz="1600" dirty="0"/>
              <a:t>Same signals integrated commercial &amp; institutional loads, distributed resources (backup generators</a:t>
            </a:r>
            <a:r>
              <a:rPr lang="en-US" sz="1600" dirty="0" smtClean="0"/>
              <a:t>)</a:t>
            </a:r>
          </a:p>
          <a:p>
            <a:r>
              <a:rPr lang="en-US" sz="2000" dirty="0" smtClean="0"/>
              <a:t>Since this was a pilot project, the result could only be validated for a single location.</a:t>
            </a:r>
          </a:p>
          <a:p>
            <a:r>
              <a:rPr lang="en-US" sz="2000" dirty="0" smtClean="0"/>
              <a:t>Software packages were examined to see if there were tools available to extrapolate the benefits to other regions.</a:t>
            </a:r>
          </a:p>
          <a:p>
            <a:r>
              <a:rPr lang="en-US" sz="2000" dirty="0" smtClean="0"/>
              <a:t>When no suitable tools were identified, development of GridLAB-D began.</a:t>
            </a:r>
          </a:p>
          <a:p>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14772520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30" name="Text Box 34"/>
          <p:cNvSpPr txBox="1">
            <a:spLocks noChangeArrowheads="1"/>
          </p:cNvSpPr>
          <p:nvPr/>
        </p:nvSpPr>
        <p:spPr bwMode="auto">
          <a:xfrm>
            <a:off x="6515100" y="1384300"/>
            <a:ext cx="2628900" cy="3478213"/>
          </a:xfrm>
          <a:prstGeom prst="rect">
            <a:avLst/>
          </a:prstGeom>
          <a:noFill/>
          <a:ln w="9525">
            <a:noFill/>
            <a:miter lim="800000"/>
            <a:headEnd/>
            <a:tailEnd/>
          </a:ln>
          <a:effectLst/>
        </p:spPr>
        <p:txBody>
          <a:bodyPr rIns="0">
            <a:spAutoFit/>
          </a:bodyPr>
          <a:lstStyle/>
          <a:p>
            <a:pPr>
              <a:buFont typeface="Wingdings" pitchFamily="2" charset="2"/>
              <a:buChar char="ü"/>
              <a:defRPr/>
            </a:pPr>
            <a:r>
              <a:rPr lang="en-US" dirty="0">
                <a:solidFill>
                  <a:srgbClr val="000000"/>
                </a:solidFill>
                <a:latin typeface="Times New Roman" pitchFamily="18" charset="0"/>
                <a:cs typeface="Times New Roman" pitchFamily="18" charset="0"/>
              </a:rPr>
              <a:t>  Smart grid analyses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field projects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technologies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control strategies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cost/benefits</a:t>
            </a:r>
          </a:p>
          <a:p>
            <a:pPr>
              <a:buFont typeface="Wingdings" pitchFamily="2" charset="2"/>
              <a:buChar char="ü"/>
              <a:defRPr/>
            </a:pPr>
            <a:r>
              <a:rPr lang="en-US" dirty="0">
                <a:solidFill>
                  <a:srgbClr val="000000"/>
                </a:solidFill>
                <a:latin typeface="Times New Roman" pitchFamily="18" charset="0"/>
                <a:cs typeface="Times New Roman" pitchFamily="18" charset="0"/>
              </a:rPr>
              <a:t> Time scale: sec. to years </a:t>
            </a:r>
          </a:p>
          <a:p>
            <a:pPr>
              <a:buFont typeface="Wingdings" pitchFamily="2" charset="2"/>
              <a:buChar char="ü"/>
              <a:defRPr/>
            </a:pPr>
            <a:r>
              <a:rPr lang="en-US" dirty="0" smtClean="0">
                <a:solidFill>
                  <a:srgbClr val="000000"/>
                </a:solidFill>
                <a:latin typeface="Times New Roman" pitchFamily="18" charset="0"/>
                <a:cs typeface="Times New Roman" pitchFamily="18" charset="0"/>
              </a:rPr>
              <a:t> Open </a:t>
            </a:r>
            <a:r>
              <a:rPr lang="en-US" dirty="0">
                <a:solidFill>
                  <a:srgbClr val="000000"/>
                </a:solidFill>
                <a:latin typeface="Times New Roman" pitchFamily="18" charset="0"/>
                <a:cs typeface="Times New Roman" pitchFamily="18" charset="0"/>
              </a:rPr>
              <a:t>source </a:t>
            </a:r>
          </a:p>
          <a:p>
            <a:pPr>
              <a:buFont typeface="Wingdings" pitchFamily="2" charset="2"/>
              <a:buChar char="ü"/>
              <a:defRPr/>
            </a:pPr>
            <a:r>
              <a:rPr lang="en-US" dirty="0">
                <a:solidFill>
                  <a:srgbClr val="000000"/>
                </a:solidFill>
                <a:latin typeface="Times New Roman" pitchFamily="18" charset="0"/>
                <a:cs typeface="Times New Roman" pitchFamily="18" charset="0"/>
              </a:rPr>
              <a:t> Contributions from </a:t>
            </a: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government</a:t>
            </a:r>
            <a:endParaRPr lang="en-US" sz="1600" dirty="0">
              <a:solidFill>
                <a:srgbClr val="000000"/>
              </a:solidFill>
              <a:latin typeface="Times New Roman" pitchFamily="18" charset="0"/>
              <a:cs typeface="Times New Roman" pitchFamily="18" charset="0"/>
            </a:endParaRP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industry</a:t>
            </a:r>
            <a:endParaRPr lang="en-US" sz="1600" dirty="0">
              <a:solidFill>
                <a:srgbClr val="000000"/>
              </a:solidFill>
              <a:latin typeface="Times New Roman" pitchFamily="18" charset="0"/>
              <a:cs typeface="Times New Roman" pitchFamily="18" charset="0"/>
            </a:endParaRP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academia</a:t>
            </a:r>
            <a:endParaRPr lang="en-US" sz="1600" dirty="0">
              <a:solidFill>
                <a:srgbClr val="000000"/>
              </a:solidFill>
              <a:latin typeface="Times New Roman" pitchFamily="18" charset="0"/>
              <a:cs typeface="Times New Roman" pitchFamily="18" charset="0"/>
            </a:endParaRPr>
          </a:p>
          <a:p>
            <a:pPr marL="225425" indent="-225425">
              <a:buFont typeface="Wingdings" pitchFamily="2" charset="2"/>
              <a:buChar char="ü"/>
              <a:defRPr/>
            </a:pPr>
            <a:r>
              <a:rPr lang="en-US" dirty="0">
                <a:solidFill>
                  <a:srgbClr val="000000"/>
                </a:solidFill>
                <a:latin typeface="Times New Roman" pitchFamily="18" charset="0"/>
                <a:cs typeface="Times New Roman" pitchFamily="18" charset="0"/>
              </a:rPr>
              <a:t>Vendors can add or extract own modules</a:t>
            </a:r>
          </a:p>
        </p:txBody>
      </p:sp>
      <p:grpSp>
        <p:nvGrpSpPr>
          <p:cNvPr id="26627" name="Group 31"/>
          <p:cNvGrpSpPr>
            <a:grpSpLocks/>
          </p:cNvGrpSpPr>
          <p:nvPr/>
        </p:nvGrpSpPr>
        <p:grpSpPr bwMode="auto">
          <a:xfrm>
            <a:off x="4456113" y="1739900"/>
            <a:ext cx="2071687" cy="3276600"/>
            <a:chOff x="103" y="1044"/>
            <a:chExt cx="1593" cy="2375"/>
          </a:xfrm>
        </p:grpSpPr>
        <p:pic>
          <p:nvPicPr>
            <p:cNvPr id="2664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 y="1494"/>
              <a:ext cx="1512" cy="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26" descr="MPj0422510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 y="1044"/>
              <a:ext cx="897"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7"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 y="2434"/>
              <a:ext cx="1525" cy="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28" name="Title 1"/>
          <p:cNvSpPr>
            <a:spLocks noGrp="1"/>
          </p:cNvSpPr>
          <p:nvPr>
            <p:ph type="title"/>
          </p:nvPr>
        </p:nvSpPr>
        <p:spPr>
          <a:xfrm>
            <a:off x="112713" y="0"/>
            <a:ext cx="8878887" cy="987425"/>
          </a:xfrm>
        </p:spPr>
        <p:txBody>
          <a:bodyPr anchor="ctr">
            <a:noAutofit/>
          </a:bodyPr>
          <a:lstStyle/>
          <a:p>
            <a:pPr>
              <a:lnSpc>
                <a:spcPct val="120000"/>
              </a:lnSpc>
            </a:pPr>
            <a:r>
              <a:rPr lang="en-US" sz="3000" dirty="0" smtClean="0"/>
              <a:t>GridLAB-D:  A Unique Tool for Designing Smart Grids</a:t>
            </a:r>
          </a:p>
        </p:txBody>
      </p:sp>
      <p:grpSp>
        <p:nvGrpSpPr>
          <p:cNvPr id="26629" name="Group 29"/>
          <p:cNvGrpSpPr>
            <a:grpSpLocks/>
          </p:cNvGrpSpPr>
          <p:nvPr/>
        </p:nvGrpSpPr>
        <p:grpSpPr bwMode="auto">
          <a:xfrm>
            <a:off x="177800" y="1739900"/>
            <a:ext cx="2362200" cy="3368675"/>
            <a:chOff x="1823" y="1057"/>
            <a:chExt cx="2032" cy="2176"/>
          </a:xfrm>
        </p:grpSpPr>
        <p:pic>
          <p:nvPicPr>
            <p:cNvPr id="26640" name="Picture 10" descr="MPj0437346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7" y="1057"/>
              <a:ext cx="1480" cy="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11" descr="MPj04372010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3" y="1491"/>
              <a:ext cx="754" cy="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12" descr="MPj0436531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0" y="1227"/>
              <a:ext cx="992"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3"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2" y="2601"/>
              <a:ext cx="969"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47" y="1744"/>
              <a:ext cx="508" cy="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0" name="Group 30"/>
          <p:cNvGrpSpPr>
            <a:grpSpLocks/>
          </p:cNvGrpSpPr>
          <p:nvPr/>
        </p:nvGrpSpPr>
        <p:grpSpPr bwMode="auto">
          <a:xfrm>
            <a:off x="2768600" y="1739900"/>
            <a:ext cx="1958975" cy="3030538"/>
            <a:chOff x="4017" y="982"/>
            <a:chExt cx="1633" cy="2360"/>
          </a:xfrm>
        </p:grpSpPr>
        <p:pic>
          <p:nvPicPr>
            <p:cNvPr id="26637" name="Picture 20" descr="MPj0436529000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0" y="1772"/>
              <a:ext cx="1430" cy="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16" descr="MPj0442423000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8" y="982"/>
              <a:ext cx="1396"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8" descr="MPj04437190000[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17" y="2523"/>
              <a:ext cx="1231" cy="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31" name="Text Box 21"/>
          <p:cNvSpPr txBox="1">
            <a:spLocks noChangeArrowheads="1"/>
          </p:cNvSpPr>
          <p:nvPr/>
        </p:nvSpPr>
        <p:spPr bwMode="auto">
          <a:xfrm>
            <a:off x="558800" y="1358900"/>
            <a:ext cx="1601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Power Systems</a:t>
            </a:r>
          </a:p>
        </p:txBody>
      </p:sp>
      <p:sp>
        <p:nvSpPr>
          <p:cNvPr id="26632" name="Text Box 23"/>
          <p:cNvSpPr txBox="1">
            <a:spLocks noChangeArrowheads="1"/>
          </p:cNvSpPr>
          <p:nvPr/>
        </p:nvSpPr>
        <p:spPr bwMode="auto">
          <a:xfrm>
            <a:off x="3225800" y="13589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Loads</a:t>
            </a:r>
          </a:p>
        </p:txBody>
      </p:sp>
      <p:sp>
        <p:nvSpPr>
          <p:cNvPr id="26633" name="Text Box 25"/>
          <p:cNvSpPr txBox="1">
            <a:spLocks noChangeArrowheads="1"/>
          </p:cNvSpPr>
          <p:nvPr/>
        </p:nvSpPr>
        <p:spPr bwMode="auto">
          <a:xfrm>
            <a:off x="4902200" y="1358900"/>
            <a:ext cx="1023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Markets </a:t>
            </a:r>
          </a:p>
        </p:txBody>
      </p:sp>
      <p:sp>
        <p:nvSpPr>
          <p:cNvPr id="26634" name="Text Box 33"/>
          <p:cNvSpPr txBox="1">
            <a:spLocks noChangeArrowheads="1"/>
          </p:cNvSpPr>
          <p:nvPr/>
        </p:nvSpPr>
        <p:spPr bwMode="auto">
          <a:xfrm>
            <a:off x="495300" y="1003300"/>
            <a:ext cx="6096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b="1" i="1" smtClean="0">
                <a:solidFill>
                  <a:srgbClr val="C97A00"/>
                </a:solidFill>
                <a:latin typeface="Times New Roman" pitchFamily="18" charset="0"/>
                <a:cs typeface="Times New Roman" pitchFamily="18" charset="0"/>
              </a:rPr>
              <a:t>Unifies models of the key elements of a smart grid:</a:t>
            </a:r>
          </a:p>
        </p:txBody>
      </p:sp>
      <p:sp>
        <p:nvSpPr>
          <p:cNvPr id="26635" name="Slide Number Placeholder 3"/>
          <p:cNvSpPr txBox="1">
            <a:spLocks/>
          </p:cNvSpPr>
          <p:nvPr/>
        </p:nvSpPr>
        <p:spPr bwMode="auto">
          <a:xfrm>
            <a:off x="112713" y="6483350"/>
            <a:ext cx="5095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DE3F977-AC33-4803-87FB-8D70D43DE7D5}" type="slidenum">
              <a:rPr lang="en-US" sz="900" smtClean="0">
                <a:solidFill>
                  <a:srgbClr val="000000"/>
                </a:solidFill>
                <a:latin typeface="Times New Roman" pitchFamily="18" charset="0"/>
                <a:cs typeface="Times New Roman" pitchFamily="18" charset="0"/>
              </a:rPr>
              <a:pPr eaLnBrk="1" hangingPunct="1"/>
              <a:t>72</a:t>
            </a:fld>
            <a:endParaRPr lang="en-US" sz="900" smtClean="0">
              <a:solidFill>
                <a:srgbClr val="000000"/>
              </a:solidFill>
              <a:latin typeface="Times New Roman" pitchFamily="18" charset="0"/>
              <a:cs typeface="Times New Roman" pitchFamily="18" charset="0"/>
            </a:endParaRPr>
          </a:p>
        </p:txBody>
      </p:sp>
      <p:sp>
        <p:nvSpPr>
          <p:cNvPr id="24" name="AutoShape 136"/>
          <p:cNvSpPr>
            <a:spLocks noChangeArrowheads="1"/>
          </p:cNvSpPr>
          <p:nvPr/>
        </p:nvSpPr>
        <p:spPr bwMode="auto">
          <a:xfrm>
            <a:off x="0" y="5111750"/>
            <a:ext cx="9144000" cy="1746250"/>
          </a:xfrm>
          <a:prstGeom prst="bevel">
            <a:avLst>
              <a:gd name="adj" fmla="val 5273"/>
            </a:avLst>
          </a:prstGeom>
          <a:solidFill>
            <a:schemeClr val="bg1">
              <a:lumMod val="85000"/>
            </a:schemeClr>
          </a:solidFill>
          <a:ln w="9525">
            <a:solidFill>
              <a:schemeClr val="tx1"/>
            </a:solidFill>
            <a:miter lim="800000"/>
            <a:headEnd/>
            <a:tailEnd/>
          </a:ln>
        </p:spPr>
        <p:txBody>
          <a:bodyPr tIns="91440"/>
          <a:lstStyle/>
          <a:p>
            <a:pPr marL="228600" indent="-228600" eaLnBrk="0" hangingPunct="0">
              <a:spcBef>
                <a:spcPts val="600"/>
              </a:spcBef>
              <a:buClr>
                <a:srgbClr val="CB7023"/>
              </a:buClr>
              <a:buFont typeface="Wingdings" pitchFamily="2" charset="2"/>
              <a:buChar char="Ø"/>
              <a:defRPr/>
            </a:pPr>
            <a:r>
              <a:rPr lang="en-US" sz="1600" dirty="0">
                <a:solidFill>
                  <a:srgbClr val="000000"/>
                </a:solidFill>
                <a:latin typeface="Times New Roman" pitchFamily="18" charset="0"/>
                <a:cs typeface="Times New Roman" pitchFamily="18" charset="0"/>
              </a:rPr>
              <a:t>GridLAB-D is a DOE-funded, open–source, time-series simulation of all aspects of operating a smart grid from the substation level down </a:t>
            </a:r>
            <a:r>
              <a:rPr lang="en-US" sz="1600" dirty="0" smtClean="0">
                <a:solidFill>
                  <a:srgbClr val="000000"/>
                </a:solidFill>
                <a:latin typeface="Times New Roman" pitchFamily="18" charset="0"/>
                <a:cs typeface="Times New Roman" pitchFamily="18" charset="0"/>
              </a:rPr>
              <a:t>to loads in </a:t>
            </a:r>
            <a:r>
              <a:rPr lang="en-US" sz="1600" dirty="0">
                <a:solidFill>
                  <a:srgbClr val="000000"/>
                </a:solidFill>
                <a:latin typeface="Times New Roman" pitchFamily="18" charset="0"/>
                <a:cs typeface="Times New Roman" pitchFamily="18" charset="0"/>
              </a:rPr>
              <a:t>unprecedented </a:t>
            </a:r>
            <a:r>
              <a:rPr lang="en-US" sz="1600" dirty="0" smtClean="0">
                <a:solidFill>
                  <a:srgbClr val="000000"/>
                </a:solidFill>
                <a:latin typeface="Times New Roman" pitchFamily="18" charset="0"/>
                <a:cs typeface="Times New Roman" pitchFamily="18" charset="0"/>
              </a:rPr>
              <a:t>detail</a:t>
            </a:r>
            <a:endParaRPr lang="en-US" sz="1600" dirty="0">
              <a:solidFill>
                <a:srgbClr val="000000"/>
              </a:solidFill>
              <a:latin typeface="Times New Roman" pitchFamily="18" charset="0"/>
              <a:cs typeface="Times New Roman" pitchFamily="18" charset="0"/>
            </a:endParaRPr>
          </a:p>
          <a:p>
            <a:pPr marL="233363" indent="-233363" eaLnBrk="0" hangingPunct="0">
              <a:spcBef>
                <a:spcPts val="600"/>
              </a:spcBef>
              <a:buClr>
                <a:srgbClr val="CB7023"/>
              </a:buClr>
              <a:buFont typeface="Wingdings" pitchFamily="2" charset="2"/>
              <a:buChar char="Ø"/>
              <a:tabLst>
                <a:tab pos="1712913" algn="l"/>
              </a:tabLst>
              <a:defRPr/>
            </a:pPr>
            <a:r>
              <a:rPr lang="en-US" sz="1600" dirty="0" smtClean="0">
                <a:solidFill>
                  <a:srgbClr val="000000"/>
                </a:solidFill>
                <a:latin typeface="Times New Roman" pitchFamily="18" charset="0"/>
                <a:cs typeface="Times New Roman" pitchFamily="18" charset="0"/>
              </a:rPr>
              <a:t>Simultaneously    ■ 3-phase, unbalanced power flow (radial or network), explicit control strategies</a:t>
            </a:r>
            <a:r>
              <a:rPr lang="en-US" sz="1600" dirty="0">
                <a:solidFill>
                  <a:srgbClr val="000000"/>
                </a:solidFill>
                <a:latin typeface="Times New Roman" pitchFamily="18" charset="0"/>
                <a:cs typeface="Times New Roman" pitchFamily="18" charset="0"/>
              </a:rPr>
              <a:t/>
            </a:r>
            <a:br>
              <a:rPr lang="en-US" sz="1600" dirty="0">
                <a:solidFill>
                  <a:srgbClr val="000000"/>
                </a:solidFill>
                <a:latin typeface="Times New Roman" pitchFamily="18" charset="0"/>
                <a:cs typeface="Times New Roman" pitchFamily="18" charset="0"/>
              </a:rPr>
            </a:br>
            <a:r>
              <a:rPr lang="en-US" sz="1600" dirty="0" smtClean="0">
                <a:solidFill>
                  <a:srgbClr val="000000"/>
                </a:solidFill>
                <a:latin typeface="Times New Roman" pitchFamily="18" charset="0"/>
                <a:cs typeface="Times New Roman" pitchFamily="18" charset="0"/>
              </a:rPr>
              <a:t>solves:</a:t>
            </a:r>
            <a:r>
              <a:rPr lang="en-US" sz="1600" dirty="0">
                <a:solidFill>
                  <a:srgbClr val="000000"/>
                </a:solidFill>
                <a:latin typeface="Times New Roman" pitchFamily="18" charset="0"/>
                <a:cs typeface="Times New Roman" pitchFamily="18" charset="0"/>
              </a:rPr>
              <a:t>	</a:t>
            </a:r>
            <a:r>
              <a:rPr lang="en-US" sz="1600" dirty="0" smtClean="0">
                <a:solidFill>
                  <a:srgbClr val="000000"/>
                </a:solidFill>
                <a:latin typeface="Times New Roman" pitchFamily="18" charset="0"/>
                <a:cs typeface="Times New Roman" pitchFamily="18" charset="0"/>
              </a:rPr>
              <a:t>■ </a:t>
            </a:r>
            <a:r>
              <a:rPr lang="en-US" sz="1600" dirty="0">
                <a:solidFill>
                  <a:srgbClr val="000000"/>
                </a:solidFill>
                <a:latin typeface="Times New Roman" pitchFamily="18" charset="0"/>
                <a:cs typeface="Times New Roman" pitchFamily="18" charset="0"/>
              </a:rPr>
              <a:t>end use load </a:t>
            </a:r>
            <a:r>
              <a:rPr lang="en-US" sz="1600" dirty="0" smtClean="0">
                <a:solidFill>
                  <a:srgbClr val="000000"/>
                </a:solidFill>
                <a:latin typeface="Times New Roman" pitchFamily="18" charset="0"/>
                <a:cs typeface="Times New Roman" pitchFamily="18" charset="0"/>
              </a:rPr>
              <a:t>physics, voltage-dependency, behavior &amp; control in </a:t>
            </a:r>
            <a:r>
              <a:rPr lang="en-US" sz="1600" dirty="0">
                <a:solidFill>
                  <a:srgbClr val="000000"/>
                </a:solidFill>
                <a:latin typeface="Times New Roman" pitchFamily="18" charset="0"/>
                <a:cs typeface="Times New Roman" pitchFamily="18" charset="0"/>
              </a:rPr>
              <a:t>1000s of </a:t>
            </a:r>
            <a:r>
              <a:rPr lang="en-US" sz="1600" dirty="0" smtClean="0">
                <a:solidFill>
                  <a:srgbClr val="000000"/>
                </a:solidFill>
                <a:latin typeface="Times New Roman" pitchFamily="18" charset="0"/>
                <a:cs typeface="Times New Roman" pitchFamily="18" charset="0"/>
              </a:rPr>
              <a:t>bldgs.</a:t>
            </a:r>
            <a:br>
              <a:rPr lang="en-US" sz="1600" dirty="0" smtClean="0">
                <a:solidFill>
                  <a:srgbClr val="000000"/>
                </a:solidFill>
                <a:latin typeface="Times New Roman" pitchFamily="18" charset="0"/>
                <a:cs typeface="Times New Roman" pitchFamily="18" charset="0"/>
              </a:rPr>
            </a:br>
            <a:r>
              <a:rPr lang="en-US" sz="1600" dirty="0">
                <a:solidFill>
                  <a:srgbClr val="000000"/>
                </a:solidFill>
                <a:latin typeface="Times New Roman" pitchFamily="18" charset="0"/>
                <a:cs typeface="Times New Roman" pitchFamily="18" charset="0"/>
              </a:rPr>
              <a:t>	</a:t>
            </a:r>
            <a:r>
              <a:rPr lang="en-US" sz="1600" dirty="0" smtClean="0">
                <a:solidFill>
                  <a:srgbClr val="000000"/>
                </a:solidFill>
                <a:latin typeface="Times New Roman" pitchFamily="18" charset="0"/>
                <a:cs typeface="Times New Roman" pitchFamily="18" charset="0"/>
              </a:rPr>
              <a:t>■ </a:t>
            </a:r>
            <a:r>
              <a:rPr lang="en-US" sz="1600" dirty="0">
                <a:solidFill>
                  <a:srgbClr val="000000"/>
                </a:solidFill>
                <a:latin typeface="Times New Roman" pitchFamily="18" charset="0"/>
                <a:cs typeface="Times New Roman" pitchFamily="18" charset="0"/>
              </a:rPr>
              <a:t>double-auction </a:t>
            </a:r>
            <a:r>
              <a:rPr lang="en-US" sz="1600" dirty="0" smtClean="0">
                <a:solidFill>
                  <a:srgbClr val="000000"/>
                </a:solidFill>
                <a:latin typeface="Times New Roman" pitchFamily="18" charset="0"/>
                <a:cs typeface="Times New Roman" pitchFamily="18" charset="0"/>
              </a:rPr>
              <a:t>retail supply/demand markets</a:t>
            </a:r>
            <a:endParaRPr lang="en-US" sz="1600" dirty="0">
              <a:solidFill>
                <a:srgbClr val="000000"/>
              </a:solidFill>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38926929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474663" y="269875"/>
            <a:ext cx="8204200" cy="987425"/>
          </a:xfrm>
        </p:spPr>
        <p:txBody>
          <a:bodyPr>
            <a:normAutofit fontScale="90000"/>
          </a:bodyPr>
          <a:lstStyle/>
          <a:p>
            <a:r>
              <a:rPr lang="en-US" dirty="0" smtClean="0"/>
              <a:t>Multiple Disciplines are Combined in GridLAB-D</a:t>
            </a:r>
            <a:br>
              <a:rPr lang="en-US" dirty="0" smtClean="0"/>
            </a:br>
            <a:endParaRPr lang="en-US" dirty="0" smtClean="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438" y="1219200"/>
            <a:ext cx="5618163" cy="561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12412578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474663" y="269875"/>
            <a:ext cx="8204200" cy="987425"/>
          </a:xfrm>
        </p:spPr>
        <p:txBody>
          <a:bodyPr>
            <a:normAutofit fontScale="90000"/>
          </a:bodyPr>
          <a:lstStyle/>
          <a:p>
            <a:r>
              <a:rPr lang="en-US" smtClean="0"/>
              <a:t>Multiply Disciplines are Combined in GridLAB-D</a:t>
            </a:r>
            <a:br>
              <a:rPr lang="en-US" smtClean="0"/>
            </a:br>
            <a:endParaRPr lang="en-US" smtClean="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437" y="1219200"/>
            <a:ext cx="5618163" cy="561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28115416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pPr eaLnBrk="1" hangingPunct="1"/>
            <a:r>
              <a:rPr lang="en-US" dirty="0" smtClean="0"/>
              <a:t>GridLAB-D Simulation Method</a:t>
            </a:r>
          </a:p>
        </p:txBody>
      </p:sp>
      <p:sp>
        <p:nvSpPr>
          <p:cNvPr id="53251" name="Line 5"/>
          <p:cNvSpPr>
            <a:spLocks noChangeShapeType="1"/>
          </p:cNvSpPr>
          <p:nvPr/>
        </p:nvSpPr>
        <p:spPr bwMode="auto">
          <a:xfrm>
            <a:off x="914400" y="5257800"/>
            <a:ext cx="73152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2" name="Line 6"/>
          <p:cNvSpPr>
            <a:spLocks noChangeShapeType="1"/>
          </p:cNvSpPr>
          <p:nvPr/>
        </p:nvSpPr>
        <p:spPr bwMode="auto">
          <a:xfrm flipV="1">
            <a:off x="914400" y="2514600"/>
            <a:ext cx="0" cy="27432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3" name="Text Box 7"/>
          <p:cNvSpPr txBox="1">
            <a:spLocks noChangeArrowheads="1"/>
          </p:cNvSpPr>
          <p:nvPr/>
        </p:nvSpPr>
        <p:spPr bwMode="auto">
          <a:xfrm>
            <a:off x="7239000" y="5334000"/>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rPr>
              <a:t>Time (</a:t>
            </a:r>
            <a:r>
              <a:rPr lang="en-US" i="1" smtClean="0">
                <a:solidFill>
                  <a:srgbClr val="000000"/>
                </a:solidFill>
                <a:latin typeface="Times New Roman" pitchFamily="18" charset="0"/>
                <a:cs typeface="Times New Roman" pitchFamily="18" charset="0"/>
              </a:rPr>
              <a:t>t</a:t>
            </a:r>
            <a:r>
              <a:rPr lang="en-US" smtClean="0">
                <a:solidFill>
                  <a:srgbClr val="000000"/>
                </a:solidFill>
                <a:latin typeface="Times New Roman" pitchFamily="18" charset="0"/>
                <a:cs typeface="Times New Roman" pitchFamily="18" charset="0"/>
              </a:rPr>
              <a:t>)</a:t>
            </a:r>
          </a:p>
        </p:txBody>
      </p:sp>
      <p:sp>
        <p:nvSpPr>
          <p:cNvPr id="53254" name="Text Box 8"/>
          <p:cNvSpPr txBox="1">
            <a:spLocks noChangeArrowheads="1"/>
          </p:cNvSpPr>
          <p:nvPr/>
        </p:nvSpPr>
        <p:spPr bwMode="auto">
          <a:xfrm rot="-5400000">
            <a:off x="160297" y="2701409"/>
            <a:ext cx="9605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rPr>
              <a:t>State (</a:t>
            </a:r>
            <a:r>
              <a:rPr lang="en-US" i="1" smtClean="0">
                <a:solidFill>
                  <a:srgbClr val="000000"/>
                </a:solidFill>
                <a:latin typeface="Times New Roman" pitchFamily="18" charset="0"/>
                <a:cs typeface="Times New Roman" pitchFamily="18" charset="0"/>
              </a:rPr>
              <a:t>x</a:t>
            </a:r>
            <a:r>
              <a:rPr lang="en-US" smtClean="0">
                <a:solidFill>
                  <a:srgbClr val="000000"/>
                </a:solidFill>
                <a:latin typeface="Times New Roman" pitchFamily="18" charset="0"/>
                <a:cs typeface="Times New Roman" pitchFamily="18" charset="0"/>
              </a:rPr>
              <a:t>)</a:t>
            </a:r>
          </a:p>
        </p:txBody>
      </p:sp>
      <p:sp>
        <p:nvSpPr>
          <p:cNvPr id="53255" name="Freeform 10"/>
          <p:cNvSpPr>
            <a:spLocks/>
          </p:cNvSpPr>
          <p:nvPr/>
        </p:nvSpPr>
        <p:spPr bwMode="auto">
          <a:xfrm>
            <a:off x="914400" y="4254500"/>
            <a:ext cx="7315200" cy="800100"/>
          </a:xfrm>
          <a:custGeom>
            <a:avLst/>
            <a:gdLst>
              <a:gd name="T0" fmla="*/ 0 w 4608"/>
              <a:gd name="T1" fmla="*/ 2147483647 h 504"/>
              <a:gd name="T2" fmla="*/ 2147483647 w 4608"/>
              <a:gd name="T3" fmla="*/ 2147483647 h 504"/>
              <a:gd name="T4" fmla="*/ 2147483647 w 4608"/>
              <a:gd name="T5" fmla="*/ 2147483647 h 504"/>
              <a:gd name="T6" fmla="*/ 2147483647 w 4608"/>
              <a:gd name="T7" fmla="*/ 2147483647 h 504"/>
              <a:gd name="T8" fmla="*/ 2147483647 w 4608"/>
              <a:gd name="T9" fmla="*/ 2147483647 h 504"/>
              <a:gd name="T10" fmla="*/ 2147483647 w 4608"/>
              <a:gd name="T11" fmla="*/ 2147483647 h 504"/>
              <a:gd name="T12" fmla="*/ 2147483647 w 4608"/>
              <a:gd name="T13" fmla="*/ 2147483647 h 504"/>
              <a:gd name="T14" fmla="*/ 2147483647 w 4608"/>
              <a:gd name="T15" fmla="*/ 2147483647 h 504"/>
              <a:gd name="T16" fmla="*/ 2147483647 w 4608"/>
              <a:gd name="T17" fmla="*/ 2147483647 h 504"/>
              <a:gd name="T18" fmla="*/ 2147483647 w 4608"/>
              <a:gd name="T19" fmla="*/ 2147483647 h 504"/>
              <a:gd name="T20" fmla="*/ 2147483647 w 4608"/>
              <a:gd name="T21" fmla="*/ 2147483647 h 504"/>
              <a:gd name="T22" fmla="*/ 2147483647 w 4608"/>
              <a:gd name="T23" fmla="*/ 2147483647 h 504"/>
              <a:gd name="T24" fmla="*/ 2147483647 w 4608"/>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08"/>
              <a:gd name="T40" fmla="*/ 0 h 504"/>
              <a:gd name="T41" fmla="*/ 4608 w 4608"/>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08" h="504">
                <a:moveTo>
                  <a:pt x="0" y="56"/>
                </a:moveTo>
                <a:cubicBezTo>
                  <a:pt x="192" y="44"/>
                  <a:pt x="384" y="32"/>
                  <a:pt x="576" y="56"/>
                </a:cubicBezTo>
                <a:cubicBezTo>
                  <a:pt x="768" y="80"/>
                  <a:pt x="960" y="200"/>
                  <a:pt x="1152" y="200"/>
                </a:cubicBezTo>
                <a:cubicBezTo>
                  <a:pt x="1344" y="200"/>
                  <a:pt x="1536" y="88"/>
                  <a:pt x="1728" y="56"/>
                </a:cubicBezTo>
                <a:cubicBezTo>
                  <a:pt x="1920" y="24"/>
                  <a:pt x="2160" y="8"/>
                  <a:pt x="2304" y="8"/>
                </a:cubicBezTo>
                <a:cubicBezTo>
                  <a:pt x="2448" y="8"/>
                  <a:pt x="2496" y="0"/>
                  <a:pt x="2592" y="56"/>
                </a:cubicBezTo>
                <a:cubicBezTo>
                  <a:pt x="2688" y="112"/>
                  <a:pt x="2784" y="272"/>
                  <a:pt x="2880" y="344"/>
                </a:cubicBezTo>
                <a:cubicBezTo>
                  <a:pt x="2976" y="416"/>
                  <a:pt x="3072" y="472"/>
                  <a:pt x="3168" y="488"/>
                </a:cubicBezTo>
                <a:cubicBezTo>
                  <a:pt x="3264" y="504"/>
                  <a:pt x="3360" y="480"/>
                  <a:pt x="3456" y="440"/>
                </a:cubicBezTo>
                <a:cubicBezTo>
                  <a:pt x="3552" y="400"/>
                  <a:pt x="3648" y="304"/>
                  <a:pt x="3744" y="248"/>
                </a:cubicBezTo>
                <a:cubicBezTo>
                  <a:pt x="3840" y="192"/>
                  <a:pt x="3936" y="136"/>
                  <a:pt x="4032" y="104"/>
                </a:cubicBezTo>
                <a:cubicBezTo>
                  <a:pt x="4128" y="72"/>
                  <a:pt x="4224" y="64"/>
                  <a:pt x="4320" y="56"/>
                </a:cubicBezTo>
                <a:cubicBezTo>
                  <a:pt x="4416" y="48"/>
                  <a:pt x="4512" y="52"/>
                  <a:pt x="4608" y="56"/>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6" name="Line 11"/>
          <p:cNvSpPr>
            <a:spLocks noChangeShapeType="1"/>
          </p:cNvSpPr>
          <p:nvPr/>
        </p:nvSpPr>
        <p:spPr bwMode="auto">
          <a:xfrm>
            <a:off x="914400" y="4343400"/>
            <a:ext cx="914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7" name="Line 12"/>
          <p:cNvSpPr>
            <a:spLocks noChangeShapeType="1"/>
          </p:cNvSpPr>
          <p:nvPr/>
        </p:nvSpPr>
        <p:spPr bwMode="auto">
          <a:xfrm>
            <a:off x="1828800" y="43434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8" name="Line 13"/>
          <p:cNvSpPr>
            <a:spLocks noChangeShapeType="1"/>
          </p:cNvSpPr>
          <p:nvPr/>
        </p:nvSpPr>
        <p:spPr bwMode="auto">
          <a:xfrm>
            <a:off x="2743200" y="45720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9" name="Line 14"/>
          <p:cNvSpPr>
            <a:spLocks noChangeShapeType="1"/>
          </p:cNvSpPr>
          <p:nvPr/>
        </p:nvSpPr>
        <p:spPr bwMode="auto">
          <a:xfrm>
            <a:off x="2133600" y="44196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0" name="Line 15"/>
          <p:cNvSpPr>
            <a:spLocks noChangeShapeType="1"/>
          </p:cNvSpPr>
          <p:nvPr/>
        </p:nvSpPr>
        <p:spPr bwMode="auto">
          <a:xfrm>
            <a:off x="2438400" y="44958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1" name="Line 16"/>
          <p:cNvSpPr>
            <a:spLocks noChangeShapeType="1"/>
          </p:cNvSpPr>
          <p:nvPr/>
        </p:nvSpPr>
        <p:spPr bwMode="auto">
          <a:xfrm>
            <a:off x="3200400" y="4495800"/>
            <a:ext cx="2286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2" name="Line 17"/>
          <p:cNvSpPr>
            <a:spLocks noChangeShapeType="1"/>
          </p:cNvSpPr>
          <p:nvPr/>
        </p:nvSpPr>
        <p:spPr bwMode="auto">
          <a:xfrm>
            <a:off x="3657600" y="43434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3" name="Line 18"/>
          <p:cNvSpPr>
            <a:spLocks noChangeShapeType="1"/>
          </p:cNvSpPr>
          <p:nvPr/>
        </p:nvSpPr>
        <p:spPr bwMode="auto">
          <a:xfrm>
            <a:off x="4114800" y="4267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4" name="Line 19"/>
          <p:cNvSpPr>
            <a:spLocks noChangeShapeType="1"/>
          </p:cNvSpPr>
          <p:nvPr/>
        </p:nvSpPr>
        <p:spPr bwMode="auto">
          <a:xfrm>
            <a:off x="4572000" y="4267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5" name="Line 20"/>
          <p:cNvSpPr>
            <a:spLocks noChangeShapeType="1"/>
          </p:cNvSpPr>
          <p:nvPr/>
        </p:nvSpPr>
        <p:spPr bwMode="auto">
          <a:xfrm>
            <a:off x="5029200" y="43434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6" name="Line 21"/>
          <p:cNvSpPr>
            <a:spLocks noChangeShapeType="1"/>
          </p:cNvSpPr>
          <p:nvPr/>
        </p:nvSpPr>
        <p:spPr bwMode="auto">
          <a:xfrm>
            <a:off x="5105400" y="44196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7" name="Line 22"/>
          <p:cNvSpPr>
            <a:spLocks noChangeShapeType="1"/>
          </p:cNvSpPr>
          <p:nvPr/>
        </p:nvSpPr>
        <p:spPr bwMode="auto">
          <a:xfrm>
            <a:off x="5181600" y="44958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8" name="Line 23"/>
          <p:cNvSpPr>
            <a:spLocks noChangeShapeType="1"/>
          </p:cNvSpPr>
          <p:nvPr/>
        </p:nvSpPr>
        <p:spPr bwMode="auto">
          <a:xfrm>
            <a:off x="5257800" y="45720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9" name="Line 24"/>
          <p:cNvSpPr>
            <a:spLocks noChangeShapeType="1"/>
          </p:cNvSpPr>
          <p:nvPr/>
        </p:nvSpPr>
        <p:spPr bwMode="auto">
          <a:xfrm>
            <a:off x="5334000" y="46482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0" name="Line 25"/>
          <p:cNvSpPr>
            <a:spLocks noChangeShapeType="1"/>
          </p:cNvSpPr>
          <p:nvPr/>
        </p:nvSpPr>
        <p:spPr bwMode="auto">
          <a:xfrm>
            <a:off x="5410200" y="47244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1" name="Line 26"/>
          <p:cNvSpPr>
            <a:spLocks noChangeShapeType="1"/>
          </p:cNvSpPr>
          <p:nvPr/>
        </p:nvSpPr>
        <p:spPr bwMode="auto">
          <a:xfrm>
            <a:off x="5486400" y="48006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2" name="Line 27"/>
          <p:cNvSpPr>
            <a:spLocks noChangeShapeType="1"/>
          </p:cNvSpPr>
          <p:nvPr/>
        </p:nvSpPr>
        <p:spPr bwMode="auto">
          <a:xfrm>
            <a:off x="5562600" y="4876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3" name="Line 28"/>
          <p:cNvSpPr>
            <a:spLocks noChangeShapeType="1"/>
          </p:cNvSpPr>
          <p:nvPr/>
        </p:nvSpPr>
        <p:spPr bwMode="auto">
          <a:xfrm>
            <a:off x="5715000" y="4953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4" name="Line 29"/>
          <p:cNvSpPr>
            <a:spLocks noChangeShapeType="1"/>
          </p:cNvSpPr>
          <p:nvPr/>
        </p:nvSpPr>
        <p:spPr bwMode="auto">
          <a:xfrm>
            <a:off x="5867400" y="5029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5" name="Line 31"/>
          <p:cNvSpPr>
            <a:spLocks noChangeShapeType="1"/>
          </p:cNvSpPr>
          <p:nvPr/>
        </p:nvSpPr>
        <p:spPr bwMode="auto">
          <a:xfrm>
            <a:off x="6324600" y="4953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6" name="Line 32"/>
          <p:cNvSpPr>
            <a:spLocks noChangeShapeType="1"/>
          </p:cNvSpPr>
          <p:nvPr/>
        </p:nvSpPr>
        <p:spPr bwMode="auto">
          <a:xfrm>
            <a:off x="6477000" y="4876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7" name="Line 33"/>
          <p:cNvSpPr>
            <a:spLocks noChangeShapeType="1"/>
          </p:cNvSpPr>
          <p:nvPr/>
        </p:nvSpPr>
        <p:spPr bwMode="auto">
          <a:xfrm>
            <a:off x="6629400" y="48006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8" name="Line 34"/>
          <p:cNvSpPr>
            <a:spLocks noChangeShapeType="1"/>
          </p:cNvSpPr>
          <p:nvPr/>
        </p:nvSpPr>
        <p:spPr bwMode="auto">
          <a:xfrm>
            <a:off x="6781800" y="46482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9" name="Line 35"/>
          <p:cNvSpPr>
            <a:spLocks noChangeShapeType="1"/>
          </p:cNvSpPr>
          <p:nvPr/>
        </p:nvSpPr>
        <p:spPr bwMode="auto">
          <a:xfrm>
            <a:off x="6934200" y="4572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0" name="Line 36"/>
          <p:cNvSpPr>
            <a:spLocks noChangeShapeType="1"/>
          </p:cNvSpPr>
          <p:nvPr/>
        </p:nvSpPr>
        <p:spPr bwMode="auto">
          <a:xfrm>
            <a:off x="7086600" y="4495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1" name="Line 37"/>
          <p:cNvSpPr>
            <a:spLocks noChangeShapeType="1"/>
          </p:cNvSpPr>
          <p:nvPr/>
        </p:nvSpPr>
        <p:spPr bwMode="auto">
          <a:xfrm>
            <a:off x="7239000" y="44196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2" name="Line 38"/>
          <p:cNvSpPr>
            <a:spLocks noChangeShapeType="1"/>
          </p:cNvSpPr>
          <p:nvPr/>
        </p:nvSpPr>
        <p:spPr bwMode="auto">
          <a:xfrm>
            <a:off x="7543800" y="4343400"/>
            <a:ext cx="685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3" name="Line 39"/>
          <p:cNvSpPr>
            <a:spLocks noChangeShapeType="1"/>
          </p:cNvSpPr>
          <p:nvPr/>
        </p:nvSpPr>
        <p:spPr bwMode="auto">
          <a:xfrm>
            <a:off x="2133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4" name="Line 40"/>
          <p:cNvSpPr>
            <a:spLocks noChangeShapeType="1"/>
          </p:cNvSpPr>
          <p:nvPr/>
        </p:nvSpPr>
        <p:spPr bwMode="auto">
          <a:xfrm>
            <a:off x="2438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5" name="Line 41"/>
          <p:cNvSpPr>
            <a:spLocks noChangeShapeType="1"/>
          </p:cNvSpPr>
          <p:nvPr/>
        </p:nvSpPr>
        <p:spPr bwMode="auto">
          <a:xfrm>
            <a:off x="2743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6" name="Line 42"/>
          <p:cNvSpPr>
            <a:spLocks noChangeShapeType="1"/>
          </p:cNvSpPr>
          <p:nvPr/>
        </p:nvSpPr>
        <p:spPr bwMode="auto">
          <a:xfrm>
            <a:off x="3200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7" name="Line 43"/>
          <p:cNvSpPr>
            <a:spLocks noChangeShapeType="1"/>
          </p:cNvSpPr>
          <p:nvPr/>
        </p:nvSpPr>
        <p:spPr bwMode="auto">
          <a:xfrm>
            <a:off x="3657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8" name="Line 44"/>
          <p:cNvSpPr>
            <a:spLocks noChangeShapeType="1"/>
          </p:cNvSpPr>
          <p:nvPr/>
        </p:nvSpPr>
        <p:spPr bwMode="auto">
          <a:xfrm>
            <a:off x="4114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9" name="Line 45"/>
          <p:cNvSpPr>
            <a:spLocks noChangeShapeType="1"/>
          </p:cNvSpPr>
          <p:nvPr/>
        </p:nvSpPr>
        <p:spPr bwMode="auto">
          <a:xfrm>
            <a:off x="5029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0" name="Line 46"/>
          <p:cNvSpPr>
            <a:spLocks noChangeShapeType="1"/>
          </p:cNvSpPr>
          <p:nvPr/>
        </p:nvSpPr>
        <p:spPr bwMode="auto">
          <a:xfrm>
            <a:off x="5105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1" name="Line 47"/>
          <p:cNvSpPr>
            <a:spLocks noChangeShapeType="1"/>
          </p:cNvSpPr>
          <p:nvPr/>
        </p:nvSpPr>
        <p:spPr bwMode="auto">
          <a:xfrm>
            <a:off x="5181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2" name="Line 48"/>
          <p:cNvSpPr>
            <a:spLocks noChangeShapeType="1"/>
          </p:cNvSpPr>
          <p:nvPr/>
        </p:nvSpPr>
        <p:spPr bwMode="auto">
          <a:xfrm>
            <a:off x="5257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3" name="Line 49"/>
          <p:cNvSpPr>
            <a:spLocks noChangeShapeType="1"/>
          </p:cNvSpPr>
          <p:nvPr/>
        </p:nvSpPr>
        <p:spPr bwMode="auto">
          <a:xfrm>
            <a:off x="5334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4" name="Line 50"/>
          <p:cNvSpPr>
            <a:spLocks noChangeShapeType="1"/>
          </p:cNvSpPr>
          <p:nvPr/>
        </p:nvSpPr>
        <p:spPr bwMode="auto">
          <a:xfrm>
            <a:off x="5410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5" name="Line 51"/>
          <p:cNvSpPr>
            <a:spLocks noChangeShapeType="1"/>
          </p:cNvSpPr>
          <p:nvPr/>
        </p:nvSpPr>
        <p:spPr bwMode="auto">
          <a:xfrm>
            <a:off x="5486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6" name="Line 52"/>
          <p:cNvSpPr>
            <a:spLocks noChangeShapeType="1"/>
          </p:cNvSpPr>
          <p:nvPr/>
        </p:nvSpPr>
        <p:spPr bwMode="auto">
          <a:xfrm>
            <a:off x="5562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7" name="Line 53"/>
          <p:cNvSpPr>
            <a:spLocks noChangeShapeType="1"/>
          </p:cNvSpPr>
          <p:nvPr/>
        </p:nvSpPr>
        <p:spPr bwMode="auto">
          <a:xfrm>
            <a:off x="5715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8" name="Line 54"/>
          <p:cNvSpPr>
            <a:spLocks noChangeShapeType="1"/>
          </p:cNvSpPr>
          <p:nvPr/>
        </p:nvSpPr>
        <p:spPr bwMode="auto">
          <a:xfrm>
            <a:off x="5867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9" name="Line 55"/>
          <p:cNvSpPr>
            <a:spLocks noChangeShapeType="1"/>
          </p:cNvSpPr>
          <p:nvPr/>
        </p:nvSpPr>
        <p:spPr bwMode="auto">
          <a:xfrm>
            <a:off x="6324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0" name="Line 56"/>
          <p:cNvSpPr>
            <a:spLocks noChangeShapeType="1"/>
          </p:cNvSpPr>
          <p:nvPr/>
        </p:nvSpPr>
        <p:spPr bwMode="auto">
          <a:xfrm>
            <a:off x="6477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1" name="Line 57"/>
          <p:cNvSpPr>
            <a:spLocks noChangeShapeType="1"/>
          </p:cNvSpPr>
          <p:nvPr/>
        </p:nvSpPr>
        <p:spPr bwMode="auto">
          <a:xfrm>
            <a:off x="6629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2" name="Line 58"/>
          <p:cNvSpPr>
            <a:spLocks noChangeShapeType="1"/>
          </p:cNvSpPr>
          <p:nvPr/>
        </p:nvSpPr>
        <p:spPr bwMode="auto">
          <a:xfrm>
            <a:off x="6781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3" name="Line 59"/>
          <p:cNvSpPr>
            <a:spLocks noChangeShapeType="1"/>
          </p:cNvSpPr>
          <p:nvPr/>
        </p:nvSpPr>
        <p:spPr bwMode="auto">
          <a:xfrm>
            <a:off x="6934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4" name="Line 60"/>
          <p:cNvSpPr>
            <a:spLocks noChangeShapeType="1"/>
          </p:cNvSpPr>
          <p:nvPr/>
        </p:nvSpPr>
        <p:spPr bwMode="auto">
          <a:xfrm>
            <a:off x="7086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5" name="Line 61"/>
          <p:cNvSpPr>
            <a:spLocks noChangeShapeType="1"/>
          </p:cNvSpPr>
          <p:nvPr/>
        </p:nvSpPr>
        <p:spPr bwMode="auto">
          <a:xfrm>
            <a:off x="7239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6" name="Line 62"/>
          <p:cNvSpPr>
            <a:spLocks noChangeShapeType="1"/>
          </p:cNvSpPr>
          <p:nvPr/>
        </p:nvSpPr>
        <p:spPr bwMode="auto">
          <a:xfrm>
            <a:off x="7543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7" name="Line 63"/>
          <p:cNvSpPr>
            <a:spLocks noChangeShapeType="1"/>
          </p:cNvSpPr>
          <p:nvPr/>
        </p:nvSpPr>
        <p:spPr bwMode="auto">
          <a:xfrm>
            <a:off x="3429000" y="4419600"/>
            <a:ext cx="2286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8" name="Line 64"/>
          <p:cNvSpPr>
            <a:spLocks noChangeShapeType="1"/>
          </p:cNvSpPr>
          <p:nvPr/>
        </p:nvSpPr>
        <p:spPr bwMode="auto">
          <a:xfrm>
            <a:off x="3429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9" name="Rectangle 65"/>
          <p:cNvSpPr>
            <a:spLocks noChangeArrowheads="1"/>
          </p:cNvSpPr>
          <p:nvPr/>
        </p:nvSpPr>
        <p:spPr bwMode="auto">
          <a:xfrm>
            <a:off x="457200" y="16002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ct val="20000"/>
              </a:spcBef>
            </a:pPr>
            <a:r>
              <a:rPr lang="en-US" sz="2400" dirty="0" smtClean="0">
                <a:solidFill>
                  <a:srgbClr val="000000"/>
                </a:solidFill>
                <a:latin typeface="Times New Roman" pitchFamily="18" charset="0"/>
                <a:cs typeface="Times New Roman" pitchFamily="18" charset="0"/>
              </a:rPr>
              <a:t>Time-series of steady states of resolution </a:t>
            </a:r>
            <a:r>
              <a:rPr lang="en-US" sz="2400" dirty="0" smtClean="0">
                <a:solidFill>
                  <a:srgbClr val="000000"/>
                </a:solidFill>
                <a:latin typeface="Times New Roman" pitchFamily="18" charset="0"/>
                <a:cs typeface="Times New Roman" pitchFamily="18" charset="0"/>
                <a:sym typeface="Symbol" pitchFamily="18" charset="2"/>
              </a:rPr>
              <a:t>x</a:t>
            </a:r>
            <a:r>
              <a:rPr lang="en-US" sz="2400" dirty="0" smtClean="0">
                <a:solidFill>
                  <a:srgbClr val="000000"/>
                </a:solidFill>
                <a:latin typeface="Times New Roman" pitchFamily="18" charset="0"/>
                <a:cs typeface="Times New Roman" pitchFamily="18" charset="0"/>
              </a:rPr>
              <a:t> </a:t>
            </a:r>
          </a:p>
          <a:p>
            <a:pPr marL="342900" indent="-342900">
              <a:lnSpc>
                <a:spcPct val="80000"/>
              </a:lnSpc>
              <a:spcBef>
                <a:spcPct val="20000"/>
              </a:spcBef>
            </a:pPr>
            <a:r>
              <a:rPr lang="en-US" sz="2400" dirty="0" smtClean="0">
                <a:solidFill>
                  <a:srgbClr val="000000"/>
                </a:solidFill>
                <a:latin typeface="Times New Roman" pitchFamily="18" charset="0"/>
                <a:cs typeface="Times New Roman" pitchFamily="18" charset="0"/>
              </a:rPr>
              <a:t>with variable time-step of resolution </a:t>
            </a:r>
            <a:r>
              <a:rPr lang="en-US" sz="2400" dirty="0" smtClean="0">
                <a:solidFill>
                  <a:srgbClr val="000000"/>
                </a:solidFill>
                <a:latin typeface="Times New Roman" pitchFamily="18" charset="0"/>
                <a:cs typeface="Times New Roman" pitchFamily="18" charset="0"/>
                <a:sym typeface="Symbol" pitchFamily="18" charset="2"/>
              </a:rPr>
              <a:t>t</a:t>
            </a:r>
          </a:p>
        </p:txBody>
      </p:sp>
      <p:sp>
        <p:nvSpPr>
          <p:cNvPr id="53310" name="Line 66"/>
          <p:cNvSpPr>
            <a:spLocks noChangeShapeType="1"/>
          </p:cNvSpPr>
          <p:nvPr/>
        </p:nvSpPr>
        <p:spPr bwMode="auto">
          <a:xfrm flipH="1">
            <a:off x="838200" y="4724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1" name="Line 67"/>
          <p:cNvSpPr>
            <a:spLocks noChangeShapeType="1"/>
          </p:cNvSpPr>
          <p:nvPr/>
        </p:nvSpPr>
        <p:spPr bwMode="auto">
          <a:xfrm flipH="1">
            <a:off x="838200" y="4800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2" name="Line 68"/>
          <p:cNvSpPr>
            <a:spLocks noChangeShapeType="1"/>
          </p:cNvSpPr>
          <p:nvPr/>
        </p:nvSpPr>
        <p:spPr bwMode="auto">
          <a:xfrm flipH="1">
            <a:off x="838200" y="4876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3" name="Line 69"/>
          <p:cNvSpPr>
            <a:spLocks noChangeShapeType="1"/>
          </p:cNvSpPr>
          <p:nvPr/>
        </p:nvSpPr>
        <p:spPr bwMode="auto">
          <a:xfrm flipH="1">
            <a:off x="838200" y="4953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4" name="Line 70"/>
          <p:cNvSpPr>
            <a:spLocks noChangeShapeType="1"/>
          </p:cNvSpPr>
          <p:nvPr/>
        </p:nvSpPr>
        <p:spPr bwMode="auto">
          <a:xfrm flipH="1">
            <a:off x="838200" y="5029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5" name="Line 71"/>
          <p:cNvSpPr>
            <a:spLocks noChangeShapeType="1"/>
          </p:cNvSpPr>
          <p:nvPr/>
        </p:nvSpPr>
        <p:spPr bwMode="auto">
          <a:xfrm flipH="1">
            <a:off x="838200" y="5105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6" name="Line 72"/>
          <p:cNvSpPr>
            <a:spLocks noChangeShapeType="1"/>
          </p:cNvSpPr>
          <p:nvPr/>
        </p:nvSpPr>
        <p:spPr bwMode="auto">
          <a:xfrm flipH="1">
            <a:off x="838200" y="5181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7" name="Line 73"/>
          <p:cNvSpPr>
            <a:spLocks noChangeShapeType="1"/>
          </p:cNvSpPr>
          <p:nvPr/>
        </p:nvSpPr>
        <p:spPr bwMode="auto">
          <a:xfrm flipH="1">
            <a:off x="838200" y="5257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8" name="Line 74"/>
          <p:cNvSpPr>
            <a:spLocks noChangeShapeType="1"/>
          </p:cNvSpPr>
          <p:nvPr/>
        </p:nvSpPr>
        <p:spPr bwMode="auto">
          <a:xfrm flipH="1">
            <a:off x="838200" y="4114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9" name="Line 75"/>
          <p:cNvSpPr>
            <a:spLocks noChangeShapeType="1"/>
          </p:cNvSpPr>
          <p:nvPr/>
        </p:nvSpPr>
        <p:spPr bwMode="auto">
          <a:xfrm flipH="1">
            <a:off x="838200" y="4191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0" name="Line 76"/>
          <p:cNvSpPr>
            <a:spLocks noChangeShapeType="1"/>
          </p:cNvSpPr>
          <p:nvPr/>
        </p:nvSpPr>
        <p:spPr bwMode="auto">
          <a:xfrm flipH="1">
            <a:off x="838200" y="4267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1" name="Line 77"/>
          <p:cNvSpPr>
            <a:spLocks noChangeShapeType="1"/>
          </p:cNvSpPr>
          <p:nvPr/>
        </p:nvSpPr>
        <p:spPr bwMode="auto">
          <a:xfrm flipH="1">
            <a:off x="838200" y="4343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2" name="Line 78"/>
          <p:cNvSpPr>
            <a:spLocks noChangeShapeType="1"/>
          </p:cNvSpPr>
          <p:nvPr/>
        </p:nvSpPr>
        <p:spPr bwMode="auto">
          <a:xfrm flipH="1">
            <a:off x="838200" y="4419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3" name="Line 79"/>
          <p:cNvSpPr>
            <a:spLocks noChangeShapeType="1"/>
          </p:cNvSpPr>
          <p:nvPr/>
        </p:nvSpPr>
        <p:spPr bwMode="auto">
          <a:xfrm flipH="1">
            <a:off x="838200" y="4495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4" name="Line 80"/>
          <p:cNvSpPr>
            <a:spLocks noChangeShapeType="1"/>
          </p:cNvSpPr>
          <p:nvPr/>
        </p:nvSpPr>
        <p:spPr bwMode="auto">
          <a:xfrm flipH="1">
            <a:off x="838200" y="4572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5" name="Line 81"/>
          <p:cNvSpPr>
            <a:spLocks noChangeShapeType="1"/>
          </p:cNvSpPr>
          <p:nvPr/>
        </p:nvSpPr>
        <p:spPr bwMode="auto">
          <a:xfrm flipH="1">
            <a:off x="838200" y="4648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6" name="Text Box 82"/>
          <p:cNvSpPr txBox="1">
            <a:spLocks noChangeArrowheads="1"/>
          </p:cNvSpPr>
          <p:nvPr/>
        </p:nvSpPr>
        <p:spPr bwMode="auto">
          <a:xfrm>
            <a:off x="441325" y="44529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sym typeface="Symbol" pitchFamily="18" charset="2"/>
              </a:rPr>
              <a:t></a:t>
            </a:r>
            <a:r>
              <a:rPr lang="en-US" i="1" smtClean="0">
                <a:solidFill>
                  <a:srgbClr val="000000"/>
                </a:solidFill>
                <a:latin typeface="Times New Roman" pitchFamily="18" charset="0"/>
                <a:cs typeface="Times New Roman" pitchFamily="18" charset="0"/>
              </a:rPr>
              <a:t>x</a:t>
            </a:r>
          </a:p>
        </p:txBody>
      </p:sp>
      <p:sp>
        <p:nvSpPr>
          <p:cNvPr id="53327" name="Text Box 83"/>
          <p:cNvSpPr txBox="1">
            <a:spLocks noChangeArrowheads="1"/>
          </p:cNvSpPr>
          <p:nvPr/>
        </p:nvSpPr>
        <p:spPr bwMode="auto">
          <a:xfrm>
            <a:off x="5105400" y="53340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sym typeface="Symbol" pitchFamily="18" charset="2"/>
              </a:rPr>
              <a:t></a:t>
            </a:r>
            <a:r>
              <a:rPr lang="en-US" i="1" smtClean="0">
                <a:solidFill>
                  <a:srgbClr val="000000"/>
                </a:solidFill>
                <a:latin typeface="Times New Roman" pitchFamily="18" charset="0"/>
                <a:cs typeface="Times New Roman" pitchFamily="18" charset="0"/>
              </a:rPr>
              <a:t>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4235673044"/>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93688" y="557213"/>
            <a:ext cx="7456487" cy="415925"/>
          </a:xfrm>
        </p:spPr>
        <p:txBody>
          <a:bodyPr>
            <a:normAutofit fontScale="90000"/>
          </a:bodyPr>
          <a:lstStyle/>
          <a:p>
            <a:pPr algn="ctr" eaLnBrk="1" hangingPunct="1"/>
            <a:r>
              <a:rPr lang="en-US" sz="3200" b="0" dirty="0" smtClean="0">
                <a:solidFill>
                  <a:schemeClr val="tx1"/>
                </a:solidFill>
                <a:latin typeface="Times New Roman" pitchFamily="18" charset="0"/>
                <a:cs typeface="Times New Roman" pitchFamily="18" charset="0"/>
              </a:rPr>
              <a:t>GridLAB-D Structure</a:t>
            </a:r>
          </a:p>
        </p:txBody>
      </p:sp>
      <p:sp>
        <p:nvSpPr>
          <p:cNvPr id="19459" name="Rectangle 3"/>
          <p:cNvSpPr>
            <a:spLocks noGrp="1" noChangeArrowheads="1"/>
          </p:cNvSpPr>
          <p:nvPr>
            <p:ph sz="half" idx="1"/>
          </p:nvPr>
        </p:nvSpPr>
        <p:spPr>
          <a:xfrm>
            <a:off x="4419600" y="1600200"/>
            <a:ext cx="4495800" cy="4648200"/>
          </a:xfrm>
        </p:spPr>
        <p:txBody>
          <a:bodyPr/>
          <a:lstStyle/>
          <a:p>
            <a:pPr algn="ctr" eaLnBrk="1" hangingPunct="1">
              <a:buFont typeface="Wingdings" pitchFamily="2" charset="2"/>
              <a:buNone/>
            </a:pPr>
            <a:r>
              <a:rPr lang="en-US" sz="2400" u="sng" dirty="0" smtClean="0">
                <a:latin typeface="Times New Roman" pitchFamily="18" charset="0"/>
                <a:cs typeface="Times New Roman" pitchFamily="18" charset="0"/>
              </a:rPr>
              <a:t>Core responsibilities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Integrate models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Manage memory &amp; CPUs </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Coordinate time</a:t>
            </a:r>
          </a:p>
          <a:p>
            <a:pPr eaLnBrk="1" hangingPunct="1">
              <a:buClr>
                <a:schemeClr val="tx1"/>
              </a:buClr>
              <a:buFont typeface="Wingdings" pitchFamily="2" charset="2"/>
              <a:buChar char="Ø"/>
            </a:pPr>
            <a:r>
              <a:rPr lang="en-US" sz="2000" dirty="0" err="1" smtClean="0">
                <a:latin typeface="Times New Roman" pitchFamily="18" charset="0"/>
                <a:cs typeface="Times New Roman" pitchFamily="18" charset="0"/>
              </a:rPr>
              <a:t>Stochasticity</a:t>
            </a:r>
            <a:endParaRPr lang="en-US" sz="2000" dirty="0" smtClean="0">
              <a:latin typeface="Times New Roman" pitchFamily="18" charset="0"/>
              <a:cs typeface="Times New Roman" pitchFamily="18" charset="0"/>
            </a:endParaRP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Synchronize updates (ranks)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Coordinate variable sharing</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Manage convergence</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Track numerical stability</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Measure system performance</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Debug module behavior</a:t>
            </a:r>
          </a:p>
        </p:txBody>
      </p:sp>
      <p:sp>
        <p:nvSpPr>
          <p:cNvPr id="19461" name="Oval 4"/>
          <p:cNvSpPr>
            <a:spLocks noChangeArrowheads="1"/>
          </p:cNvSpPr>
          <p:nvPr/>
        </p:nvSpPr>
        <p:spPr bwMode="auto">
          <a:xfrm>
            <a:off x="685800" y="2057400"/>
            <a:ext cx="2895600" cy="2819400"/>
          </a:xfrm>
          <a:prstGeom prst="ellipse">
            <a:avLst/>
          </a:prstGeom>
          <a:gradFill rotWithShape="1">
            <a:gsLst>
              <a:gs pos="0">
                <a:schemeClr val="accent2"/>
              </a:gs>
              <a:gs pos="100000">
                <a:srgbClr val="DDDDDD"/>
              </a:gs>
            </a:gsLst>
            <a:path path="shape">
              <a:fillToRect l="50000" t="50000" r="50000" b="50000"/>
            </a:path>
          </a:gradFill>
          <a:ln w="9525">
            <a:noFill/>
            <a:round/>
            <a:headEnd/>
            <a:tailEnd/>
          </a:ln>
        </p:spPr>
        <p:txBody>
          <a:bodyPr wrap="none" anchor="ctr"/>
          <a:lstStyle/>
          <a:p>
            <a:pPr algn="ctr" fontAlgn="base">
              <a:spcBef>
                <a:spcPct val="0"/>
              </a:spcBef>
              <a:spcAft>
                <a:spcPct val="0"/>
              </a:spcAft>
            </a:pPr>
            <a:r>
              <a:rPr lang="en-US">
                <a:solidFill>
                  <a:srgbClr val="000000"/>
                </a:solidFill>
                <a:latin typeface="Times New Roman" pitchFamily="18" charset="0"/>
                <a:cs typeface="Times New Roman" pitchFamily="18" charset="0"/>
              </a:rPr>
              <a:t>GridLAB</a:t>
            </a:r>
          </a:p>
          <a:p>
            <a:pPr algn="ctr" fontAlgn="base">
              <a:spcBef>
                <a:spcPct val="0"/>
              </a:spcBef>
              <a:spcAft>
                <a:spcPct val="0"/>
              </a:spcAft>
            </a:pPr>
            <a:r>
              <a:rPr lang="en-US">
                <a:solidFill>
                  <a:srgbClr val="000000"/>
                </a:solidFill>
                <a:latin typeface="Times New Roman" pitchFamily="18" charset="0"/>
                <a:cs typeface="Times New Roman" pitchFamily="18" charset="0"/>
              </a:rPr>
              <a:t>Core</a:t>
            </a:r>
          </a:p>
        </p:txBody>
      </p:sp>
      <p:sp>
        <p:nvSpPr>
          <p:cNvPr id="19462" name="Text Box 5"/>
          <p:cNvSpPr txBox="1">
            <a:spLocks noChangeArrowheads="1"/>
          </p:cNvSpPr>
          <p:nvPr/>
        </p:nvSpPr>
        <p:spPr bwMode="auto">
          <a:xfrm>
            <a:off x="2711450" y="2439988"/>
            <a:ext cx="9683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Weather</a:t>
            </a:r>
          </a:p>
        </p:txBody>
      </p:sp>
      <p:sp>
        <p:nvSpPr>
          <p:cNvPr id="19463" name="Text Box 6"/>
          <p:cNvSpPr txBox="1">
            <a:spLocks noChangeArrowheads="1"/>
          </p:cNvSpPr>
          <p:nvPr/>
        </p:nvSpPr>
        <p:spPr bwMode="auto">
          <a:xfrm>
            <a:off x="2657475" y="4040188"/>
            <a:ext cx="129222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Power calcs</a:t>
            </a:r>
          </a:p>
        </p:txBody>
      </p:sp>
      <p:sp>
        <p:nvSpPr>
          <p:cNvPr id="19464" name="Text Box 7"/>
          <p:cNvSpPr txBox="1">
            <a:spLocks noChangeArrowheads="1"/>
          </p:cNvSpPr>
          <p:nvPr/>
        </p:nvSpPr>
        <p:spPr bwMode="auto">
          <a:xfrm>
            <a:off x="2997200" y="3506788"/>
            <a:ext cx="9556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Industry</a:t>
            </a:r>
          </a:p>
        </p:txBody>
      </p:sp>
      <p:sp>
        <p:nvSpPr>
          <p:cNvPr id="19465" name="Text Box 8"/>
          <p:cNvSpPr txBox="1">
            <a:spLocks noChangeArrowheads="1"/>
          </p:cNvSpPr>
          <p:nvPr/>
        </p:nvSpPr>
        <p:spPr bwMode="auto">
          <a:xfrm>
            <a:off x="1098550" y="4573588"/>
            <a:ext cx="9810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Controls</a:t>
            </a:r>
          </a:p>
        </p:txBody>
      </p:sp>
      <p:sp>
        <p:nvSpPr>
          <p:cNvPr id="19466" name="Text Box 9"/>
          <p:cNvSpPr txBox="1">
            <a:spLocks noChangeArrowheads="1"/>
          </p:cNvSpPr>
          <p:nvPr/>
        </p:nvSpPr>
        <p:spPr bwMode="auto">
          <a:xfrm>
            <a:off x="342900" y="3659188"/>
            <a:ext cx="11334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Telemetry</a:t>
            </a:r>
          </a:p>
        </p:txBody>
      </p:sp>
      <p:sp>
        <p:nvSpPr>
          <p:cNvPr id="19467" name="Text Box 10"/>
          <p:cNvSpPr txBox="1">
            <a:spLocks noChangeArrowheads="1"/>
          </p:cNvSpPr>
          <p:nvPr/>
        </p:nvSpPr>
        <p:spPr bwMode="auto">
          <a:xfrm>
            <a:off x="279400" y="3201988"/>
            <a:ext cx="9937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Scenario</a:t>
            </a:r>
          </a:p>
        </p:txBody>
      </p:sp>
      <p:sp>
        <p:nvSpPr>
          <p:cNvPr id="19468" name="Text Box 11"/>
          <p:cNvSpPr txBox="1">
            <a:spLocks noChangeArrowheads="1"/>
          </p:cNvSpPr>
          <p:nvPr/>
        </p:nvSpPr>
        <p:spPr bwMode="auto">
          <a:xfrm>
            <a:off x="412750" y="2744788"/>
            <a:ext cx="10318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Behavior</a:t>
            </a:r>
          </a:p>
        </p:txBody>
      </p:sp>
      <p:sp>
        <p:nvSpPr>
          <p:cNvPr id="19469" name="Text Box 12"/>
          <p:cNvSpPr txBox="1">
            <a:spLocks noChangeArrowheads="1"/>
          </p:cNvSpPr>
          <p:nvPr/>
        </p:nvSpPr>
        <p:spPr bwMode="auto">
          <a:xfrm>
            <a:off x="1979613" y="1895475"/>
            <a:ext cx="942975" cy="376238"/>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Markets</a:t>
            </a:r>
          </a:p>
        </p:txBody>
      </p:sp>
      <p:sp>
        <p:nvSpPr>
          <p:cNvPr id="19470" name="Text Box 13"/>
          <p:cNvSpPr txBox="1">
            <a:spLocks noChangeArrowheads="1"/>
          </p:cNvSpPr>
          <p:nvPr/>
        </p:nvSpPr>
        <p:spPr bwMode="auto">
          <a:xfrm>
            <a:off x="909638" y="2152650"/>
            <a:ext cx="815975" cy="376238"/>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Events</a:t>
            </a:r>
          </a:p>
        </p:txBody>
      </p:sp>
      <p:sp>
        <p:nvSpPr>
          <p:cNvPr id="19471" name="Text Box 14"/>
          <p:cNvSpPr txBox="1">
            <a:spLocks noChangeArrowheads="1"/>
          </p:cNvSpPr>
          <p:nvPr/>
        </p:nvSpPr>
        <p:spPr bwMode="auto">
          <a:xfrm>
            <a:off x="2914650" y="2973388"/>
            <a:ext cx="10826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Buildings</a:t>
            </a:r>
          </a:p>
        </p:txBody>
      </p:sp>
      <p:sp>
        <p:nvSpPr>
          <p:cNvPr id="19472" name="Text Box 15"/>
          <p:cNvSpPr txBox="1">
            <a:spLocks noChangeArrowheads="1"/>
          </p:cNvSpPr>
          <p:nvPr/>
        </p:nvSpPr>
        <p:spPr bwMode="auto">
          <a:xfrm>
            <a:off x="635000" y="4116388"/>
            <a:ext cx="9937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Analysis</a:t>
            </a:r>
          </a:p>
        </p:txBody>
      </p:sp>
      <p:sp>
        <p:nvSpPr>
          <p:cNvPr id="19473" name="Text Box 19"/>
          <p:cNvSpPr txBox="1">
            <a:spLocks noChangeArrowheads="1"/>
          </p:cNvSpPr>
          <p:nvPr/>
        </p:nvSpPr>
        <p:spPr bwMode="auto">
          <a:xfrm>
            <a:off x="2406650" y="4497388"/>
            <a:ext cx="11334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Protection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690120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Current GridLAB-D Capabilities</a:t>
            </a:r>
            <a:endParaRPr lang="en-US" dirty="0"/>
          </a:p>
        </p:txBody>
      </p:sp>
      <p:sp>
        <p:nvSpPr>
          <p:cNvPr id="43011" name="Rectangle 3"/>
          <p:cNvSpPr>
            <a:spLocks noGrp="1" noChangeArrowheads="1"/>
          </p:cNvSpPr>
          <p:nvPr>
            <p:ph type="body" idx="1"/>
          </p:nvPr>
        </p:nvSpPr>
        <p:spPr>
          <a:xfrm>
            <a:off x="379143" y="1115122"/>
            <a:ext cx="8764857" cy="5742878"/>
          </a:xfrm>
        </p:spPr>
        <p:txBody>
          <a:bodyPr>
            <a:normAutofit fontScale="92500" lnSpcReduction="10000"/>
          </a:bodyPr>
          <a:lstStyle/>
          <a:p>
            <a:pPr>
              <a:lnSpc>
                <a:spcPct val="100000"/>
              </a:lnSpc>
              <a:spcBef>
                <a:spcPts val="900"/>
              </a:spcBef>
            </a:pPr>
            <a:r>
              <a:rPr lang="en-US" sz="2200" dirty="0" smtClean="0"/>
              <a:t>Power flow</a:t>
            </a:r>
          </a:p>
          <a:p>
            <a:pPr lvl="1">
              <a:lnSpc>
                <a:spcPct val="100000"/>
              </a:lnSpc>
              <a:spcBef>
                <a:spcPts val="900"/>
              </a:spcBef>
            </a:pPr>
            <a:r>
              <a:rPr lang="en-US" sz="1800" dirty="0" smtClean="0"/>
              <a:t>3-phase unbalanced radial distribution power flow (forward/</a:t>
            </a:r>
            <a:r>
              <a:rPr lang="en-US" sz="1800" dirty="0" err="1" smtClean="0"/>
              <a:t>backsweep</a:t>
            </a:r>
            <a:r>
              <a:rPr lang="en-US" sz="1800" dirty="0" smtClean="0"/>
              <a:t>)</a:t>
            </a:r>
          </a:p>
          <a:p>
            <a:pPr lvl="1">
              <a:lnSpc>
                <a:spcPct val="100000"/>
              </a:lnSpc>
              <a:spcBef>
                <a:spcPts val="900"/>
              </a:spcBef>
            </a:pPr>
            <a:r>
              <a:rPr lang="en-US" sz="1800" dirty="0" smtClean="0"/>
              <a:t>Network power flow (Newton-</a:t>
            </a:r>
            <a:r>
              <a:rPr lang="en-US" sz="1800" dirty="0" err="1" smtClean="0"/>
              <a:t>Raphson</a:t>
            </a:r>
            <a:r>
              <a:rPr lang="en-US" sz="1800" dirty="0" smtClean="0"/>
              <a:t> solver)</a:t>
            </a:r>
          </a:p>
          <a:p>
            <a:pPr>
              <a:lnSpc>
                <a:spcPct val="100000"/>
              </a:lnSpc>
              <a:spcBef>
                <a:spcPts val="900"/>
              </a:spcBef>
            </a:pPr>
            <a:r>
              <a:rPr lang="en-US" sz="2200" dirty="0" smtClean="0"/>
              <a:t>Building loads/demand response</a:t>
            </a:r>
          </a:p>
          <a:p>
            <a:pPr lvl="1">
              <a:lnSpc>
                <a:spcPct val="100000"/>
              </a:lnSpc>
              <a:spcBef>
                <a:spcPts val="900"/>
              </a:spcBef>
            </a:pPr>
            <a:r>
              <a:rPr lang="en-US" sz="1800" dirty="0" smtClean="0"/>
              <a:t>Residential; Commercial: </a:t>
            </a:r>
            <a:r>
              <a:rPr lang="en-US" sz="1600" dirty="0" smtClean="0"/>
              <a:t>single-zone office &amp; retail buildings</a:t>
            </a:r>
            <a:endParaRPr lang="en-US" sz="1800" dirty="0" smtClean="0"/>
          </a:p>
          <a:p>
            <a:pPr lvl="1">
              <a:lnSpc>
                <a:spcPct val="100000"/>
              </a:lnSpc>
              <a:spcBef>
                <a:spcPts val="900"/>
              </a:spcBef>
            </a:pPr>
            <a:r>
              <a:rPr lang="en-US" sz="1800" dirty="0" smtClean="0"/>
              <a:t>Models for heating/cooling &amp; water heater</a:t>
            </a:r>
          </a:p>
          <a:p>
            <a:pPr>
              <a:lnSpc>
                <a:spcPct val="100000"/>
              </a:lnSpc>
              <a:spcBef>
                <a:spcPts val="900"/>
              </a:spcBef>
            </a:pPr>
            <a:r>
              <a:rPr lang="en-US" sz="2200" dirty="0" smtClean="0"/>
              <a:t>Distributed Energy Resources: </a:t>
            </a:r>
          </a:p>
          <a:p>
            <a:pPr lvl="1">
              <a:spcBef>
                <a:spcPts val="900"/>
              </a:spcBef>
            </a:pPr>
            <a:r>
              <a:rPr lang="en-US" sz="1800" dirty="0"/>
              <a:t>s</a:t>
            </a:r>
            <a:r>
              <a:rPr lang="en-US" sz="1800" dirty="0" smtClean="0"/>
              <a:t>olar PV</a:t>
            </a:r>
          </a:p>
          <a:p>
            <a:pPr lvl="1">
              <a:spcBef>
                <a:spcPts val="900"/>
              </a:spcBef>
            </a:pPr>
            <a:r>
              <a:rPr lang="en-US" sz="1800" dirty="0" smtClean="0"/>
              <a:t>batteries</a:t>
            </a:r>
          </a:p>
          <a:p>
            <a:pPr lvl="1">
              <a:spcBef>
                <a:spcPts val="900"/>
              </a:spcBef>
            </a:pPr>
            <a:r>
              <a:rPr lang="en-US" sz="1800" dirty="0"/>
              <a:t>d</a:t>
            </a:r>
            <a:r>
              <a:rPr lang="en-US" sz="1800" dirty="0" smtClean="0"/>
              <a:t>iesel generators</a:t>
            </a:r>
          </a:p>
          <a:p>
            <a:pPr lvl="1">
              <a:spcBef>
                <a:spcPts val="900"/>
              </a:spcBef>
            </a:pPr>
            <a:r>
              <a:rPr lang="en-US" sz="1800" dirty="0" smtClean="0"/>
              <a:t>wind generators</a:t>
            </a:r>
          </a:p>
          <a:p>
            <a:pPr lvl="1">
              <a:spcBef>
                <a:spcPts val="900"/>
              </a:spcBef>
            </a:pPr>
            <a:r>
              <a:rPr lang="en-US" sz="1800" dirty="0" smtClean="0"/>
              <a:t>Retail real-time energy markets</a:t>
            </a:r>
            <a:endParaRPr lang="en-US" sz="1800" dirty="0"/>
          </a:p>
          <a:p>
            <a:pPr>
              <a:lnSpc>
                <a:spcPct val="100000"/>
              </a:lnSpc>
              <a:spcBef>
                <a:spcPts val="900"/>
              </a:spcBef>
            </a:pPr>
            <a:r>
              <a:rPr lang="en-US" sz="2200" dirty="0" smtClean="0"/>
              <a:t>Reliability:  events</a:t>
            </a:r>
            <a:r>
              <a:rPr lang="en-US" sz="2200" dirty="0"/>
              <a:t>, </a:t>
            </a:r>
            <a:r>
              <a:rPr lang="en-US" sz="2200" dirty="0" smtClean="0"/>
              <a:t>metric; feeder reconfiguration </a:t>
            </a:r>
          </a:p>
          <a:p>
            <a:pPr>
              <a:lnSpc>
                <a:spcPct val="100000"/>
              </a:lnSpc>
              <a:spcBef>
                <a:spcPts val="900"/>
              </a:spcBef>
            </a:pPr>
            <a:r>
              <a:rPr lang="en-US" sz="2200" dirty="0" smtClean="0"/>
              <a:t>Control algorithms</a:t>
            </a:r>
          </a:p>
          <a:p>
            <a:pPr lvl="1">
              <a:spcBef>
                <a:spcPts val="900"/>
              </a:spcBef>
            </a:pPr>
            <a:r>
              <a:rPr lang="en-US" sz="1800" dirty="0" smtClean="0"/>
              <a:t>Traditional controls: capacitor and regulator controls</a:t>
            </a:r>
          </a:p>
          <a:p>
            <a:pPr lvl="1">
              <a:spcBef>
                <a:spcPts val="900"/>
              </a:spcBef>
            </a:pPr>
            <a:r>
              <a:rPr lang="en-US" sz="1800" dirty="0" smtClean="0"/>
              <a:t>New control algorithms: volt-VAR optimization and demand response</a:t>
            </a:r>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5494070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Module 1 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25909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a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 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2569</TotalTime>
  <Words>5812</Words>
  <Application>Microsoft Office PowerPoint</Application>
  <PresentationFormat>On-screen Show (4:3)</PresentationFormat>
  <Paragraphs>759</Paragraphs>
  <Slides>78</Slides>
  <Notes>2</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Substation and Distribution Automation  </vt:lpstr>
      <vt:lpstr>Module 1 Overview</vt:lpstr>
      <vt:lpstr>Part 2: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3: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4: Operational and Planning Considerations</vt:lpstr>
      <vt:lpstr>Capacity</vt:lpstr>
      <vt:lpstr>Voltage</vt:lpstr>
      <vt:lpstr>Reliability</vt:lpstr>
      <vt:lpstr>Part 5: Simulation and Analysis</vt:lpstr>
      <vt:lpstr>GridLAB-D</vt:lpstr>
      <vt:lpstr>Building Control Virtual Test Bed</vt:lpstr>
      <vt:lpstr>Obtaining GridLAB-D and the BCVTB</vt:lpstr>
      <vt:lpstr>Simulation and Analysis</vt:lpstr>
      <vt:lpstr>Why is GridLAB-D being used?</vt:lpstr>
      <vt:lpstr>Olympic Peninsula Demonstration</vt:lpstr>
      <vt:lpstr>Olympic Peninsula Demonstration Cont.</vt:lpstr>
      <vt:lpstr>GridLAB-D:  A Unique Tool for Designing Smart Grids</vt:lpstr>
      <vt:lpstr>Multiple Disciplines are Combined in GridLAB-D </vt:lpstr>
      <vt:lpstr>Multiply Disciplines are Combined in GridLAB-D </vt:lpstr>
      <vt:lpstr>GridLAB-D Simulation Method</vt:lpstr>
      <vt:lpstr>GridLAB-D Structure</vt:lpstr>
      <vt:lpstr>Current GridLAB-D Capabilities</vt:lpstr>
      <vt:lpstr>Module 1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Schneider, Kevin</dc:creator>
  <cp:lastModifiedBy>Staff</cp:lastModifiedBy>
  <cp:revision>138</cp:revision>
  <dcterms:created xsi:type="dcterms:W3CDTF">2006-08-16T00:00:00Z</dcterms:created>
  <dcterms:modified xsi:type="dcterms:W3CDTF">2011-11-22T18:26:39Z</dcterms:modified>
</cp:coreProperties>
</file>